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tiff" ContentType="image/tiff"/>
  <Default Extension="emf" ContentType="image/x-emf"/>
  <Default Extension="jpg" ContentType="image/jpeg"/>
  <Default Extension="vml" ContentType="application/vnd.openxmlformats-officedocument.vmlDrawin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423" r:id="rId2"/>
    <p:sldId id="534" r:id="rId3"/>
    <p:sldId id="487" r:id="rId4"/>
    <p:sldId id="509" r:id="rId5"/>
    <p:sldId id="560" r:id="rId6"/>
    <p:sldId id="556" r:id="rId7"/>
    <p:sldId id="566" r:id="rId8"/>
    <p:sldId id="514" r:id="rId9"/>
    <p:sldId id="564" r:id="rId10"/>
    <p:sldId id="567" r:id="rId11"/>
    <p:sldId id="590" r:id="rId12"/>
    <p:sldId id="576" r:id="rId13"/>
    <p:sldId id="571" r:id="rId14"/>
    <p:sldId id="578" r:id="rId15"/>
    <p:sldId id="582" r:id="rId16"/>
    <p:sldId id="584" r:id="rId17"/>
    <p:sldId id="580" r:id="rId18"/>
    <p:sldId id="586" r:id="rId19"/>
    <p:sldId id="587" r:id="rId20"/>
    <p:sldId id="589" r:id="rId21"/>
    <p:sldId id="597" r:id="rId22"/>
    <p:sldId id="596" r:id="rId23"/>
    <p:sldId id="581" r:id="rId24"/>
    <p:sldId id="585" r:id="rId25"/>
    <p:sldId id="583" r:id="rId26"/>
    <p:sldId id="592" r:id="rId27"/>
    <p:sldId id="593" r:id="rId28"/>
    <p:sldId id="594" r:id="rId29"/>
    <p:sldId id="595" r:id="rId30"/>
    <p:sldId id="572" r:id="rId31"/>
    <p:sldId id="577" r:id="rId32"/>
    <p:sldId id="504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7C9C7"/>
    <a:srgbClr val="9EA9B0"/>
    <a:srgbClr val="AEAFAE"/>
    <a:srgbClr val="14467A"/>
    <a:srgbClr val="234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7" autoAdjust="0"/>
    <p:restoredTop sz="96473" autoAdjust="0"/>
  </p:normalViewPr>
  <p:slideViewPr>
    <p:cSldViewPr snapToGrid="0" snapToObjects="1">
      <p:cViewPr>
        <p:scale>
          <a:sx n="100" d="100"/>
          <a:sy n="100" d="100"/>
        </p:scale>
        <p:origin x="-472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51328-C3F4-5F41-96DF-3B8AA6E89A6B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0869-AE22-0143-8D64-5C0B9602BE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3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DE4DC-380A-3540-A5B4-9CD140B81EB9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DC237-F1FF-DC4D-9541-50C4991C3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92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2492"/>
            <a:ext cx="7772400" cy="1336386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17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E4BAC9-6D41-4691-9299-18EF07EF01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478753" y="6261505"/>
            <a:ext cx="4186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>
                <a:solidFill>
                  <a:schemeClr val="bg2"/>
                </a:solidFill>
                <a:latin typeface="Minion Pro"/>
                <a:cs typeface="Minion Pro"/>
              </a:rPr>
              <a:t>America’s Arctic University</a:t>
            </a:r>
            <a:endParaRPr lang="en-US" sz="2200" i="1" dirty="0">
              <a:solidFill>
                <a:schemeClr val="bg2"/>
              </a:solidFill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22922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028ED5-8265-C842-8712-DAA74FFD4457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45C7BE-D853-AF41-AED7-AEEE75250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w/bullets, 1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199"/>
            <a:ext cx="4114800" cy="45232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028ED5-8265-C842-8712-DAA74FFD4457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45C7BE-D853-AF41-AED7-AEEE75250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800600" y="1600199"/>
            <a:ext cx="3886200" cy="452326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0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600200"/>
            <a:ext cx="8229600" cy="452325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4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03188" y="88900"/>
            <a:ext cx="8958262" cy="61309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028ED5-8265-C842-8712-DAA74FFD4457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45C7BE-D853-AF41-AED7-AEEE75250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4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4005072" cy="45232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4681728" y="1600200"/>
            <a:ext cx="4005072" cy="45232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2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115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1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00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9" r:id="rId4"/>
    <p:sldLayoutId id="2147483670" r:id="rId5"/>
    <p:sldLayoutId id="2147483666" r:id="rId6"/>
    <p:sldLayoutId id="2147483671" r:id="rId7"/>
    <p:sldLayoutId id="2147483667" r:id="rId8"/>
    <p:sldLayoutId id="2147483668" r:id="rId9"/>
    <p:sldLayoutId id="2147483672" r:id="rId10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23619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3619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23619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23619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23619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Relationship Id="rId3" Type="http://schemas.openxmlformats.org/officeDocument/2006/relationships/image" Target="../media/image3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6300" y="3312488"/>
            <a:ext cx="7442200" cy="718319"/>
          </a:xfrm>
        </p:spPr>
        <p:txBody>
          <a:bodyPr>
            <a:noAutofit/>
          </a:bodyPr>
          <a:lstStyle/>
          <a:p>
            <a:r>
              <a:rPr lang="en-US" sz="4400" dirty="0"/>
              <a:t>Flying UAS in Polar Regions: Operations and </a:t>
            </a:r>
            <a:r>
              <a:rPr lang="en-US" sz="4400" dirty="0" smtClean="0"/>
              <a:t>Regulations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460500" y="5107632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Dr. Catherine F. Cahill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Director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Alaska Center for Unmanned Aircraft Systems Integration (ACUASI)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8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0384" y="1207323"/>
            <a:ext cx="5379012" cy="339447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“An aircraft crashed in the tundra roughly 20 miles outside Bethel Alaska many died with some survivors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”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30496" y="154045"/>
            <a:ext cx="8914650" cy="857250"/>
          </a:xfrm>
        </p:spPr>
        <p:txBody>
          <a:bodyPr>
            <a:noAutofit/>
          </a:bodyPr>
          <a:lstStyle/>
          <a:p>
            <a:r>
              <a:rPr lang="en-US" sz="3200" dirty="0"/>
              <a:t>Bear Bite – Search and Rescue Exercise (SAREX) </a:t>
            </a:r>
            <a:br>
              <a:rPr lang="en-US" sz="3200" dirty="0"/>
            </a:br>
            <a:r>
              <a:rPr lang="en-US" sz="3200" dirty="0"/>
              <a:t>Mass Casualty Exercise</a:t>
            </a:r>
          </a:p>
        </p:txBody>
      </p:sp>
      <p:pic>
        <p:nvPicPr>
          <p:cNvPr id="6" name="Picture 6" descr="http://uafpokerflat.files.wordpress.com/2013/01/bethel-orthomosai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625826" y="1946662"/>
            <a:ext cx="2143068" cy="368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1556" y="4900686"/>
            <a:ext cx="3311611" cy="132723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070872" y="3616595"/>
            <a:ext cx="623221" cy="54984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969" y="1282239"/>
            <a:ext cx="2273642" cy="13970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0800000" flipH="1" flipV="1">
            <a:off x="130495" y="5645417"/>
            <a:ext cx="45535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Co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cs typeface="Trebuchet MS (Headings)"/>
              </a:rPr>
              <a:t>ld weather operations: -35 F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8624" y="2253475"/>
            <a:ext cx="4472594" cy="329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Deployed two unmanned aircraft systems with support team</a:t>
            </a:r>
          </a:p>
          <a:p>
            <a:endParaRPr lang="en-US" sz="9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Coordinated with manned aviation</a:t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on the scene</a:t>
            </a:r>
          </a:p>
          <a:p>
            <a:endParaRPr lang="en-US" sz="9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Mission:</a:t>
            </a:r>
          </a:p>
          <a:p>
            <a:pPr marL="274320" lvl="1" indent="457200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Map scene for event 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cs typeface="Arial"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     documentation</a:t>
            </a:r>
          </a:p>
          <a:p>
            <a:pPr marL="274320" lvl="1" indent="457200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Real-time SAR response</a:t>
            </a:r>
          </a:p>
          <a:p>
            <a:pPr marL="274320" lvl="1" indent="457200">
              <a:buFont typeface="Arial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Thermally identify casualties in  </a:t>
            </a:r>
          </a:p>
          <a:p>
            <a:pPr marL="274320" lvl="1"/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		deep snow</a:t>
            </a:r>
          </a:p>
        </p:txBody>
      </p:sp>
    </p:spTree>
    <p:extLst>
      <p:ext uri="{BB962C8B-B14F-4D97-AF65-F5344CB8AC3E}">
        <p14:creationId xmlns:p14="http://schemas.microsoft.com/office/powerpoint/2010/main" val="349211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Arctic Ship Piloting Experiments</a:t>
            </a:r>
            <a:b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Aboard the Canadian CCGS LOUIS S. ST. LAURENT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43450" y="4358862"/>
            <a:ext cx="4400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36192"/>
                </a:solidFill>
                <a:latin typeface="Arial"/>
                <a:cs typeface="Arial"/>
              </a:rPr>
              <a:t>Phase I Research conducted by Capt Stephen Wackowski (USAF)</a:t>
            </a:r>
          </a:p>
          <a:p>
            <a:endParaRPr lang="en-US" sz="2000" b="1" dirty="0" smtClean="0">
              <a:solidFill>
                <a:srgbClr val="236192"/>
              </a:solidFill>
              <a:latin typeface="Arial"/>
              <a:cs typeface="Arial"/>
            </a:endParaRPr>
          </a:p>
          <a:p>
            <a:r>
              <a:rPr lang="en-US" sz="2000" b="1" dirty="0" smtClean="0">
                <a:solidFill>
                  <a:srgbClr val="236192"/>
                </a:solidFill>
                <a:latin typeface="Arial"/>
                <a:cs typeface="Arial"/>
              </a:rPr>
              <a:t>Phase II Ongoing with UAF graduate students with modified Raven systems acquisition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428"/>
            <a:ext cx="4572000" cy="2576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3083901"/>
            <a:ext cx="4572000" cy="297676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00" y="1769784"/>
            <a:ext cx="4572000" cy="256367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3039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Rectangle 2"/>
          <p:cNvSpPr>
            <a:spLocks noGrp="1" noChangeArrowheads="1"/>
          </p:cNvSpPr>
          <p:nvPr>
            <p:ph type="title"/>
          </p:nvPr>
        </p:nvSpPr>
        <p:spPr>
          <a:xfrm>
            <a:off x="6782771" y="169000"/>
            <a:ext cx="2144885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Todays Arctic</a:t>
            </a:r>
            <a:br>
              <a:rPr lang="en-US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Marine </a:t>
            </a:r>
            <a:r>
              <a:rPr lang="en-US" sz="2800" b="1" dirty="0">
                <a:latin typeface="Times New Roman" charset="0"/>
                <a:ea typeface="ＭＳ Ｐゴシック" charset="0"/>
                <a:cs typeface="ＭＳ Ｐゴシック" charset="0"/>
              </a:rPr>
              <a:t>Use</a:t>
            </a:r>
          </a:p>
        </p:txBody>
      </p:sp>
      <p:graphicFrame>
        <p:nvGraphicFramePr>
          <p:cNvPr id="177154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43990531"/>
              </p:ext>
            </p:extLst>
          </p:nvPr>
        </p:nvGraphicFramePr>
        <p:xfrm>
          <a:off x="105550" y="84335"/>
          <a:ext cx="6380929" cy="610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Photo Editor Photo" r:id="rId3" imgW="21790476" imgH="20838095" progId="MSPhotoEd.3">
                  <p:embed/>
                </p:oleObj>
              </mc:Choice>
              <mc:Fallback>
                <p:oleObj name="Photo Editor Photo" r:id="rId3" imgW="21790476" imgH="208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50" y="84335"/>
                        <a:ext cx="6380929" cy="610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56" name="Oval 4"/>
          <p:cNvSpPr>
            <a:spLocks noChangeArrowheads="1"/>
          </p:cNvSpPr>
          <p:nvPr/>
        </p:nvSpPr>
        <p:spPr bwMode="auto">
          <a:xfrm>
            <a:off x="754789" y="3681535"/>
            <a:ext cx="874900" cy="516376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300577" y="3374190"/>
            <a:ext cx="10207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</a:rPr>
              <a:t>High Grade</a:t>
            </a:r>
            <a:br>
              <a:rPr lang="en-US" sz="1000" b="1">
                <a:solidFill>
                  <a:schemeClr val="bg1"/>
                </a:solidFill>
              </a:rPr>
            </a:br>
            <a:r>
              <a:rPr lang="en-US" sz="1000" b="1">
                <a:solidFill>
                  <a:schemeClr val="bg1"/>
                </a:solidFill>
              </a:rPr>
              <a:t>Iron Ore??</a:t>
            </a:r>
          </a:p>
        </p:txBody>
      </p:sp>
      <p:sp>
        <p:nvSpPr>
          <p:cNvPr id="177158" name="Oval 6"/>
          <p:cNvSpPr>
            <a:spLocks noChangeArrowheads="1"/>
          </p:cNvSpPr>
          <p:nvPr/>
        </p:nvSpPr>
        <p:spPr bwMode="auto">
          <a:xfrm rot="525243">
            <a:off x="2574246" y="31236"/>
            <a:ext cx="214168" cy="95591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6682292" y="4407744"/>
            <a:ext cx="2266216" cy="1708160"/>
          </a:xfrm>
          <a:prstGeom prst="rect">
            <a:avLst/>
          </a:prstGeom>
          <a:gradFill rotWithShape="1">
            <a:gsLst>
              <a:gs pos="0">
                <a:srgbClr val="99CCFF">
                  <a:alpha val="46999"/>
                </a:srgbClr>
              </a:gs>
              <a:gs pos="100000">
                <a:srgbClr val="475E76">
                  <a:alpha val="46999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Hard Minerals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sz="1400" b="1" dirty="0">
                <a:solidFill>
                  <a:srgbClr val="008000"/>
                </a:solidFill>
              </a:rPr>
              <a:t>Marine Tourism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sz="1400" b="1" dirty="0">
                <a:solidFill>
                  <a:schemeClr val="tx2"/>
                </a:solidFill>
              </a:rPr>
              <a:t>Key Fisheries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Oil &amp; Gas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sz="1400" b="1" dirty="0">
                <a:solidFill>
                  <a:srgbClr val="663300"/>
                </a:solidFill>
              </a:rPr>
              <a:t>Summer Sealift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sz="1400" b="1" dirty="0">
                <a:solidFill>
                  <a:srgbClr val="660066"/>
                </a:solidFill>
              </a:rPr>
              <a:t>Exploration/Science</a:t>
            </a: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1672175" y="856501"/>
            <a:ext cx="102071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</a:rPr>
              <a:t>Zinc &amp; Coal</a:t>
            </a:r>
          </a:p>
        </p:txBody>
      </p:sp>
      <p:sp>
        <p:nvSpPr>
          <p:cNvPr id="177161" name="Text Box 9"/>
          <p:cNvSpPr txBox="1">
            <a:spLocks noChangeArrowheads="1"/>
          </p:cNvSpPr>
          <p:nvPr/>
        </p:nvSpPr>
        <p:spPr bwMode="auto">
          <a:xfrm>
            <a:off x="5177377" y="2916990"/>
            <a:ext cx="10207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</a:rPr>
              <a:t>Nickel &amp; Copper</a:t>
            </a:r>
          </a:p>
        </p:txBody>
      </p:sp>
      <p:sp>
        <p:nvSpPr>
          <p:cNvPr id="177162" name="Oval 10"/>
          <p:cNvSpPr>
            <a:spLocks noChangeArrowheads="1"/>
          </p:cNvSpPr>
          <p:nvPr/>
        </p:nvSpPr>
        <p:spPr bwMode="auto">
          <a:xfrm rot="1758344">
            <a:off x="4832389" y="3195400"/>
            <a:ext cx="510358" cy="2286806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63" name="Oval 12"/>
          <p:cNvSpPr>
            <a:spLocks noChangeArrowheads="1"/>
          </p:cNvSpPr>
          <p:nvPr/>
        </p:nvSpPr>
        <p:spPr bwMode="auto">
          <a:xfrm>
            <a:off x="3339617" y="4292646"/>
            <a:ext cx="583266" cy="590144"/>
          </a:xfrm>
          <a:prstGeom prst="ellips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64" name="Oval 13"/>
          <p:cNvSpPr>
            <a:spLocks noChangeArrowheads="1"/>
          </p:cNvSpPr>
          <p:nvPr/>
        </p:nvSpPr>
        <p:spPr bwMode="auto">
          <a:xfrm rot="1170363">
            <a:off x="1961489" y="5584719"/>
            <a:ext cx="291634" cy="442608"/>
          </a:xfrm>
          <a:prstGeom prst="ellips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65" name="Oval 14"/>
          <p:cNvSpPr>
            <a:spLocks noChangeArrowheads="1"/>
          </p:cNvSpPr>
          <p:nvPr/>
        </p:nvSpPr>
        <p:spPr bwMode="auto">
          <a:xfrm rot="1170363">
            <a:off x="2630492" y="325624"/>
            <a:ext cx="232395" cy="219767"/>
          </a:xfrm>
          <a:prstGeom prst="ellips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66" name="Oval 15"/>
          <p:cNvSpPr>
            <a:spLocks noChangeArrowheads="1"/>
          </p:cNvSpPr>
          <p:nvPr/>
        </p:nvSpPr>
        <p:spPr bwMode="auto">
          <a:xfrm rot="1758344">
            <a:off x="933025" y="1810871"/>
            <a:ext cx="396439" cy="1315529"/>
          </a:xfrm>
          <a:prstGeom prst="ellips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67" name="Rectangle 16"/>
          <p:cNvSpPr>
            <a:spLocks noChangeArrowheads="1"/>
          </p:cNvSpPr>
          <p:nvPr/>
        </p:nvSpPr>
        <p:spPr bwMode="auto">
          <a:xfrm>
            <a:off x="2431190" y="20914"/>
            <a:ext cx="874899" cy="36883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68" name="Rectangle 17"/>
          <p:cNvSpPr>
            <a:spLocks noChangeArrowheads="1"/>
          </p:cNvSpPr>
          <p:nvPr/>
        </p:nvSpPr>
        <p:spPr bwMode="auto">
          <a:xfrm rot="20007613">
            <a:off x="3295532" y="4585262"/>
            <a:ext cx="1607020" cy="711554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69" name="Rectangle 18"/>
          <p:cNvSpPr>
            <a:spLocks noChangeArrowheads="1"/>
          </p:cNvSpPr>
          <p:nvPr/>
        </p:nvSpPr>
        <p:spPr bwMode="auto">
          <a:xfrm rot="828687">
            <a:off x="1894081" y="5664513"/>
            <a:ext cx="1096660" cy="399576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70" name="Oval 19"/>
          <p:cNvSpPr>
            <a:spLocks noChangeArrowheads="1"/>
          </p:cNvSpPr>
          <p:nvPr/>
        </p:nvSpPr>
        <p:spPr bwMode="auto">
          <a:xfrm>
            <a:off x="1584030" y="1622624"/>
            <a:ext cx="437450" cy="44260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71" name="Oval 20"/>
          <p:cNvSpPr>
            <a:spLocks noChangeArrowheads="1"/>
          </p:cNvSpPr>
          <p:nvPr/>
        </p:nvSpPr>
        <p:spPr bwMode="auto">
          <a:xfrm>
            <a:off x="1960550" y="1387981"/>
            <a:ext cx="218725" cy="14753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72" name="Oval 21"/>
          <p:cNvSpPr>
            <a:spLocks noChangeArrowheads="1"/>
          </p:cNvSpPr>
          <p:nvPr/>
        </p:nvSpPr>
        <p:spPr bwMode="auto">
          <a:xfrm>
            <a:off x="2571644" y="935314"/>
            <a:ext cx="291633" cy="368839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73" name="Oval 22"/>
          <p:cNvSpPr>
            <a:spLocks noChangeArrowheads="1"/>
          </p:cNvSpPr>
          <p:nvPr/>
        </p:nvSpPr>
        <p:spPr bwMode="auto">
          <a:xfrm rot="18631893">
            <a:off x="4436090" y="4327288"/>
            <a:ext cx="295072" cy="36454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74" name="Oval 23"/>
          <p:cNvSpPr>
            <a:spLocks noChangeArrowheads="1"/>
          </p:cNvSpPr>
          <p:nvPr/>
        </p:nvSpPr>
        <p:spPr bwMode="auto">
          <a:xfrm rot="15820558">
            <a:off x="5046407" y="4328144"/>
            <a:ext cx="295072" cy="36454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75" name="Oval 24"/>
          <p:cNvSpPr>
            <a:spLocks noChangeArrowheads="1"/>
          </p:cNvSpPr>
          <p:nvPr/>
        </p:nvSpPr>
        <p:spPr bwMode="auto">
          <a:xfrm rot="15820558">
            <a:off x="4019633" y="4897764"/>
            <a:ext cx="221304" cy="36454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76" name="Line 25"/>
          <p:cNvSpPr>
            <a:spLocks noChangeShapeType="1"/>
          </p:cNvSpPr>
          <p:nvPr/>
        </p:nvSpPr>
        <p:spPr bwMode="auto">
          <a:xfrm flipH="1" flipV="1">
            <a:off x="1957564" y="1235580"/>
            <a:ext cx="72908" cy="14753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77" name="Oval 26"/>
          <p:cNvSpPr>
            <a:spLocks noChangeArrowheads="1"/>
          </p:cNvSpPr>
          <p:nvPr/>
        </p:nvSpPr>
        <p:spPr bwMode="auto">
          <a:xfrm>
            <a:off x="980402" y="2620778"/>
            <a:ext cx="729083" cy="811448"/>
          </a:xfrm>
          <a:prstGeom prst="ellips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78" name="Line 27"/>
          <p:cNvSpPr>
            <a:spLocks noChangeShapeType="1"/>
          </p:cNvSpPr>
          <p:nvPr/>
        </p:nvSpPr>
        <p:spPr bwMode="auto">
          <a:xfrm flipH="1" flipV="1">
            <a:off x="4549857" y="2616246"/>
            <a:ext cx="145817" cy="590144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79" name="Oval 28"/>
          <p:cNvSpPr>
            <a:spLocks noChangeArrowheads="1"/>
          </p:cNvSpPr>
          <p:nvPr/>
        </p:nvSpPr>
        <p:spPr bwMode="auto">
          <a:xfrm>
            <a:off x="4557324" y="1772003"/>
            <a:ext cx="510358" cy="295072"/>
          </a:xfrm>
          <a:prstGeom prst="ellips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80" name="Oval 29"/>
          <p:cNvSpPr>
            <a:spLocks noChangeArrowheads="1"/>
          </p:cNvSpPr>
          <p:nvPr/>
        </p:nvSpPr>
        <p:spPr bwMode="auto">
          <a:xfrm>
            <a:off x="3487538" y="857603"/>
            <a:ext cx="364541" cy="295072"/>
          </a:xfrm>
          <a:prstGeom prst="ellips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81" name="Oval 30"/>
          <p:cNvSpPr>
            <a:spLocks noChangeArrowheads="1"/>
          </p:cNvSpPr>
          <p:nvPr/>
        </p:nvSpPr>
        <p:spPr bwMode="auto">
          <a:xfrm rot="2954095">
            <a:off x="1102653" y="3774929"/>
            <a:ext cx="1424022" cy="2528097"/>
          </a:xfrm>
          <a:prstGeom prst="ellips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82" name="Oval 31"/>
          <p:cNvSpPr>
            <a:spLocks noChangeArrowheads="1"/>
          </p:cNvSpPr>
          <p:nvPr/>
        </p:nvSpPr>
        <p:spPr bwMode="auto">
          <a:xfrm rot="1758344">
            <a:off x="3948965" y="4912225"/>
            <a:ext cx="209611" cy="1115740"/>
          </a:xfrm>
          <a:prstGeom prst="ellips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83" name="Freeform 32"/>
          <p:cNvSpPr>
            <a:spLocks/>
          </p:cNvSpPr>
          <p:nvPr/>
        </p:nvSpPr>
        <p:spPr bwMode="auto">
          <a:xfrm>
            <a:off x="2081544" y="4905267"/>
            <a:ext cx="2405973" cy="737680"/>
          </a:xfrm>
          <a:custGeom>
            <a:avLst/>
            <a:gdLst>
              <a:gd name="T0" fmla="*/ 2514600 w 1488"/>
              <a:gd name="T1" fmla="*/ 84667 h 432"/>
              <a:gd name="T2" fmla="*/ 2190135 w 1488"/>
              <a:gd name="T3" fmla="*/ 0 h 432"/>
              <a:gd name="T4" fmla="*/ 1784555 w 1488"/>
              <a:gd name="T5" fmla="*/ 84667 h 432"/>
              <a:gd name="T6" fmla="*/ 973394 w 1488"/>
              <a:gd name="T7" fmla="*/ 508000 h 432"/>
              <a:gd name="T8" fmla="*/ 0 w 1488"/>
              <a:gd name="T9" fmla="*/ 762000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8"/>
              <a:gd name="T16" fmla="*/ 0 h 432"/>
              <a:gd name="T17" fmla="*/ 1488 w 1488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8" h="432">
                <a:moveTo>
                  <a:pt x="1488" y="48"/>
                </a:moveTo>
                <a:cubicBezTo>
                  <a:pt x="1428" y="24"/>
                  <a:pt x="1368" y="0"/>
                  <a:pt x="1296" y="0"/>
                </a:cubicBezTo>
                <a:cubicBezTo>
                  <a:pt x="1224" y="0"/>
                  <a:pt x="1176" y="0"/>
                  <a:pt x="1056" y="48"/>
                </a:cubicBezTo>
                <a:cubicBezTo>
                  <a:pt x="936" y="96"/>
                  <a:pt x="752" y="224"/>
                  <a:pt x="576" y="288"/>
                </a:cubicBezTo>
                <a:cubicBezTo>
                  <a:pt x="400" y="352"/>
                  <a:pt x="96" y="408"/>
                  <a:pt x="0" y="43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84" name="Freeform 33"/>
          <p:cNvSpPr>
            <a:spLocks/>
          </p:cNvSpPr>
          <p:nvPr/>
        </p:nvSpPr>
        <p:spPr bwMode="auto">
          <a:xfrm>
            <a:off x="2435668" y="5138399"/>
            <a:ext cx="1093625" cy="958984"/>
          </a:xfrm>
          <a:custGeom>
            <a:avLst/>
            <a:gdLst>
              <a:gd name="T0" fmla="*/ 1143000 w 720"/>
              <a:gd name="T1" fmla="*/ 0 h 624"/>
              <a:gd name="T2" fmla="*/ 762000 w 720"/>
              <a:gd name="T3" fmla="*/ 304800 h 624"/>
              <a:gd name="T4" fmla="*/ 381000 w 720"/>
              <a:gd name="T5" fmla="*/ 762000 h 624"/>
              <a:gd name="T6" fmla="*/ 0 w 720"/>
              <a:gd name="T7" fmla="*/ 990600 h 624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624"/>
              <a:gd name="T14" fmla="*/ 720 w 720"/>
              <a:gd name="T15" fmla="*/ 624 h 6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624">
                <a:moveTo>
                  <a:pt x="720" y="0"/>
                </a:moveTo>
                <a:cubicBezTo>
                  <a:pt x="640" y="56"/>
                  <a:pt x="560" y="112"/>
                  <a:pt x="480" y="192"/>
                </a:cubicBezTo>
                <a:cubicBezTo>
                  <a:pt x="400" y="272"/>
                  <a:pt x="320" y="408"/>
                  <a:pt x="240" y="480"/>
                </a:cubicBezTo>
                <a:cubicBezTo>
                  <a:pt x="160" y="552"/>
                  <a:pt x="40" y="600"/>
                  <a:pt x="0" y="624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85" name="Freeform 34"/>
          <p:cNvSpPr>
            <a:spLocks/>
          </p:cNvSpPr>
          <p:nvPr/>
        </p:nvSpPr>
        <p:spPr bwMode="auto">
          <a:xfrm>
            <a:off x="4257002" y="4591403"/>
            <a:ext cx="729083" cy="295072"/>
          </a:xfrm>
          <a:custGeom>
            <a:avLst/>
            <a:gdLst>
              <a:gd name="T0" fmla="*/ 0 w 480"/>
              <a:gd name="T1" fmla="*/ 304800 h 192"/>
              <a:gd name="T2" fmla="*/ 381000 w 480"/>
              <a:gd name="T3" fmla="*/ 228600 h 192"/>
              <a:gd name="T4" fmla="*/ 762000 w 480"/>
              <a:gd name="T5" fmla="*/ 0 h 192"/>
              <a:gd name="T6" fmla="*/ 0 60000 65536"/>
              <a:gd name="T7" fmla="*/ 0 60000 65536"/>
              <a:gd name="T8" fmla="*/ 0 60000 65536"/>
              <a:gd name="T9" fmla="*/ 0 w 480"/>
              <a:gd name="T10" fmla="*/ 0 h 192"/>
              <a:gd name="T11" fmla="*/ 480 w 48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92">
                <a:moveTo>
                  <a:pt x="0" y="192"/>
                </a:moveTo>
                <a:cubicBezTo>
                  <a:pt x="80" y="184"/>
                  <a:pt x="160" y="176"/>
                  <a:pt x="240" y="144"/>
                </a:cubicBezTo>
                <a:cubicBezTo>
                  <a:pt x="320" y="112"/>
                  <a:pt x="440" y="24"/>
                  <a:pt x="48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86" name="Freeform 35"/>
          <p:cNvSpPr>
            <a:spLocks/>
          </p:cNvSpPr>
          <p:nvPr/>
        </p:nvSpPr>
        <p:spPr bwMode="auto">
          <a:xfrm>
            <a:off x="4705244" y="4594424"/>
            <a:ext cx="291634" cy="442608"/>
          </a:xfrm>
          <a:custGeom>
            <a:avLst/>
            <a:gdLst>
              <a:gd name="T0" fmla="*/ 0 w 192"/>
              <a:gd name="T1" fmla="*/ 457200 h 288"/>
              <a:gd name="T2" fmla="*/ 304800 w 192"/>
              <a:gd name="T3" fmla="*/ 0 h 288"/>
              <a:gd name="T4" fmla="*/ 0 60000 65536"/>
              <a:gd name="T5" fmla="*/ 0 60000 65536"/>
              <a:gd name="T6" fmla="*/ 0 w 192"/>
              <a:gd name="T7" fmla="*/ 0 h 288"/>
              <a:gd name="T8" fmla="*/ 192 w 192"/>
              <a:gd name="T9" fmla="*/ 288 h 2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2" h="288">
                <a:moveTo>
                  <a:pt x="0" y="288"/>
                </a:moveTo>
                <a:cubicBezTo>
                  <a:pt x="80" y="168"/>
                  <a:pt x="160" y="48"/>
                  <a:pt x="192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87" name="Line 36"/>
          <p:cNvSpPr>
            <a:spLocks noChangeShapeType="1"/>
          </p:cNvSpPr>
          <p:nvPr/>
        </p:nvSpPr>
        <p:spPr bwMode="auto">
          <a:xfrm>
            <a:off x="4540334" y="4980571"/>
            <a:ext cx="145816" cy="7376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88" name="Freeform 37"/>
          <p:cNvSpPr>
            <a:spLocks/>
          </p:cNvSpPr>
          <p:nvPr/>
        </p:nvSpPr>
        <p:spPr bwMode="auto">
          <a:xfrm>
            <a:off x="3191697" y="5213088"/>
            <a:ext cx="801990" cy="885215"/>
          </a:xfrm>
          <a:custGeom>
            <a:avLst/>
            <a:gdLst>
              <a:gd name="T0" fmla="*/ 838200 w 528"/>
              <a:gd name="T1" fmla="*/ 0 h 576"/>
              <a:gd name="T2" fmla="*/ 685800 w 528"/>
              <a:gd name="T3" fmla="*/ 228600 h 576"/>
              <a:gd name="T4" fmla="*/ 533400 w 528"/>
              <a:gd name="T5" fmla="*/ 533400 h 576"/>
              <a:gd name="T6" fmla="*/ 0 w 528"/>
              <a:gd name="T7" fmla="*/ 914400 h 576"/>
              <a:gd name="T8" fmla="*/ 0 60000 65536"/>
              <a:gd name="T9" fmla="*/ 0 60000 65536"/>
              <a:gd name="T10" fmla="*/ 0 60000 65536"/>
              <a:gd name="T11" fmla="*/ 0 60000 65536"/>
              <a:gd name="T12" fmla="*/ 0 w 528"/>
              <a:gd name="T13" fmla="*/ 0 h 576"/>
              <a:gd name="T14" fmla="*/ 528 w 528"/>
              <a:gd name="T15" fmla="*/ 576 h 5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8" h="576">
                <a:moveTo>
                  <a:pt x="528" y="0"/>
                </a:moveTo>
                <a:cubicBezTo>
                  <a:pt x="496" y="44"/>
                  <a:pt x="464" y="88"/>
                  <a:pt x="432" y="144"/>
                </a:cubicBezTo>
                <a:cubicBezTo>
                  <a:pt x="400" y="200"/>
                  <a:pt x="408" y="264"/>
                  <a:pt x="336" y="336"/>
                </a:cubicBezTo>
                <a:cubicBezTo>
                  <a:pt x="264" y="408"/>
                  <a:pt x="56" y="536"/>
                  <a:pt x="0" y="576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89" name="Freeform 38"/>
          <p:cNvSpPr>
            <a:spLocks/>
          </p:cNvSpPr>
          <p:nvPr/>
        </p:nvSpPr>
        <p:spPr bwMode="auto">
          <a:xfrm>
            <a:off x="3633965" y="5737424"/>
            <a:ext cx="72908" cy="442608"/>
          </a:xfrm>
          <a:custGeom>
            <a:avLst/>
            <a:gdLst>
              <a:gd name="T0" fmla="*/ 76200 w 48"/>
              <a:gd name="T1" fmla="*/ 0 h 288"/>
              <a:gd name="T2" fmla="*/ 0 w 48"/>
              <a:gd name="T3" fmla="*/ 457200 h 288"/>
              <a:gd name="T4" fmla="*/ 0 60000 65536"/>
              <a:gd name="T5" fmla="*/ 0 60000 65536"/>
              <a:gd name="T6" fmla="*/ 0 w 48"/>
              <a:gd name="T7" fmla="*/ 0 h 288"/>
              <a:gd name="T8" fmla="*/ 48 w 48"/>
              <a:gd name="T9" fmla="*/ 288 h 2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" h="288">
                <a:moveTo>
                  <a:pt x="48" y="0"/>
                </a:moveTo>
                <a:cubicBezTo>
                  <a:pt x="28" y="120"/>
                  <a:pt x="8" y="240"/>
                  <a:pt x="0" y="28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90" name="Oval 39"/>
          <p:cNvSpPr>
            <a:spLocks noChangeArrowheads="1"/>
          </p:cNvSpPr>
          <p:nvPr/>
        </p:nvSpPr>
        <p:spPr bwMode="auto">
          <a:xfrm rot="14898414">
            <a:off x="2502926" y="2269181"/>
            <a:ext cx="2220724" cy="530104"/>
          </a:xfrm>
          <a:prstGeom prst="ellips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91" name="Oval 40"/>
          <p:cNvSpPr>
            <a:spLocks noChangeArrowheads="1"/>
          </p:cNvSpPr>
          <p:nvPr/>
        </p:nvSpPr>
        <p:spPr bwMode="auto">
          <a:xfrm rot="16884089">
            <a:off x="2494653" y="4562796"/>
            <a:ext cx="1266350" cy="584785"/>
          </a:xfrm>
          <a:prstGeom prst="ellips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92" name="Oval 41"/>
          <p:cNvSpPr>
            <a:spLocks noChangeAspect="1" noChangeArrowheads="1"/>
          </p:cNvSpPr>
          <p:nvPr/>
        </p:nvSpPr>
        <p:spPr bwMode="auto">
          <a:xfrm rot="17048197">
            <a:off x="1627167" y="1767473"/>
            <a:ext cx="336566" cy="421092"/>
          </a:xfrm>
          <a:prstGeom prst="ellips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93" name="Oval 42"/>
          <p:cNvSpPr>
            <a:spLocks noChangeArrowheads="1"/>
          </p:cNvSpPr>
          <p:nvPr/>
        </p:nvSpPr>
        <p:spPr bwMode="auto">
          <a:xfrm rot="19018645">
            <a:off x="3228421" y="2833488"/>
            <a:ext cx="1251591" cy="517912"/>
          </a:xfrm>
          <a:prstGeom prst="ellips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94" name="Oval 43"/>
          <p:cNvSpPr>
            <a:spLocks noChangeArrowheads="1"/>
          </p:cNvSpPr>
          <p:nvPr/>
        </p:nvSpPr>
        <p:spPr bwMode="auto">
          <a:xfrm rot="14070194">
            <a:off x="2338534" y="3482807"/>
            <a:ext cx="1416959" cy="338720"/>
          </a:xfrm>
          <a:prstGeom prst="ellips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95" name="Freeform 44"/>
          <p:cNvSpPr>
            <a:spLocks/>
          </p:cNvSpPr>
          <p:nvPr/>
        </p:nvSpPr>
        <p:spPr bwMode="auto">
          <a:xfrm>
            <a:off x="2054669" y="1040218"/>
            <a:ext cx="1093624" cy="1770431"/>
          </a:xfrm>
          <a:custGeom>
            <a:avLst/>
            <a:gdLst>
              <a:gd name="T0" fmla="*/ 101600 w 720"/>
              <a:gd name="T1" fmla="*/ 852616 h 1184"/>
              <a:gd name="T2" fmla="*/ 177800 w 720"/>
              <a:gd name="T3" fmla="*/ 630195 h 1184"/>
              <a:gd name="T4" fmla="*/ 406400 w 720"/>
              <a:gd name="T5" fmla="*/ 333632 h 1184"/>
              <a:gd name="T6" fmla="*/ 787400 w 720"/>
              <a:gd name="T7" fmla="*/ 37070 h 1184"/>
              <a:gd name="T8" fmla="*/ 1092200 w 720"/>
              <a:gd name="T9" fmla="*/ 259492 h 1184"/>
              <a:gd name="T10" fmla="*/ 482600 w 720"/>
              <a:gd name="T11" fmla="*/ 1594022 h 1184"/>
              <a:gd name="T12" fmla="*/ 177800 w 720"/>
              <a:gd name="T13" fmla="*/ 1668162 h 1184"/>
              <a:gd name="T14" fmla="*/ 25400 w 720"/>
              <a:gd name="T15" fmla="*/ 1000897 h 1184"/>
              <a:gd name="T16" fmla="*/ 330200 w 720"/>
              <a:gd name="T17" fmla="*/ 407773 h 11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0"/>
              <a:gd name="T28" fmla="*/ 0 h 1184"/>
              <a:gd name="T29" fmla="*/ 720 w 720"/>
              <a:gd name="T30" fmla="*/ 1184 h 11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0" h="1184">
                <a:moveTo>
                  <a:pt x="64" y="552"/>
                </a:moveTo>
                <a:cubicBezTo>
                  <a:pt x="72" y="508"/>
                  <a:pt x="80" y="464"/>
                  <a:pt x="112" y="408"/>
                </a:cubicBezTo>
                <a:cubicBezTo>
                  <a:pt x="144" y="352"/>
                  <a:pt x="192" y="280"/>
                  <a:pt x="256" y="216"/>
                </a:cubicBezTo>
                <a:cubicBezTo>
                  <a:pt x="320" y="152"/>
                  <a:pt x="424" y="32"/>
                  <a:pt x="496" y="24"/>
                </a:cubicBezTo>
                <a:cubicBezTo>
                  <a:pt x="568" y="16"/>
                  <a:pt x="720" y="0"/>
                  <a:pt x="688" y="168"/>
                </a:cubicBezTo>
                <a:cubicBezTo>
                  <a:pt x="656" y="336"/>
                  <a:pt x="400" y="880"/>
                  <a:pt x="304" y="1032"/>
                </a:cubicBezTo>
                <a:cubicBezTo>
                  <a:pt x="208" y="1184"/>
                  <a:pt x="160" y="1144"/>
                  <a:pt x="112" y="1080"/>
                </a:cubicBezTo>
                <a:cubicBezTo>
                  <a:pt x="64" y="1016"/>
                  <a:pt x="0" y="784"/>
                  <a:pt x="16" y="648"/>
                </a:cubicBezTo>
                <a:cubicBezTo>
                  <a:pt x="32" y="512"/>
                  <a:pt x="176" y="328"/>
                  <a:pt x="208" y="264"/>
                </a:cubicBezTo>
              </a:path>
            </a:pathLst>
          </a:cu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96" name="Oval 45"/>
          <p:cNvSpPr>
            <a:spLocks noChangeArrowheads="1"/>
          </p:cNvSpPr>
          <p:nvPr/>
        </p:nvSpPr>
        <p:spPr bwMode="auto">
          <a:xfrm rot="1741671">
            <a:off x="2122992" y="1805851"/>
            <a:ext cx="45719" cy="1082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7197" name="AutoShape 46"/>
          <p:cNvSpPr>
            <a:spLocks noChangeArrowheads="1"/>
          </p:cNvSpPr>
          <p:nvPr/>
        </p:nvSpPr>
        <p:spPr bwMode="auto">
          <a:xfrm>
            <a:off x="2144891" y="1767062"/>
            <a:ext cx="72907" cy="53789"/>
          </a:xfrm>
          <a:prstGeom prst="parallelogram">
            <a:avLst>
              <a:gd name="adj" fmla="val 3428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7198" name="Oval 47"/>
          <p:cNvSpPr>
            <a:spLocks noChangeArrowheads="1"/>
          </p:cNvSpPr>
          <p:nvPr/>
        </p:nvSpPr>
        <p:spPr bwMode="auto">
          <a:xfrm>
            <a:off x="3181244" y="2991203"/>
            <a:ext cx="291633" cy="295072"/>
          </a:xfrm>
          <a:prstGeom prst="ellips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99" name="Oval 48"/>
          <p:cNvSpPr>
            <a:spLocks noChangeArrowheads="1"/>
          </p:cNvSpPr>
          <p:nvPr/>
        </p:nvSpPr>
        <p:spPr bwMode="auto">
          <a:xfrm>
            <a:off x="2888390" y="2921046"/>
            <a:ext cx="874899" cy="590144"/>
          </a:xfrm>
          <a:prstGeom prst="ellips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200" name="Rectangle 49"/>
          <p:cNvSpPr>
            <a:spLocks noChangeArrowheads="1"/>
          </p:cNvSpPr>
          <p:nvPr/>
        </p:nvSpPr>
        <p:spPr bwMode="auto">
          <a:xfrm rot="18801143">
            <a:off x="626178" y="4645536"/>
            <a:ext cx="1148013" cy="17315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9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891" y="3867150"/>
            <a:ext cx="3960909" cy="2346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63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National and International Support</a:t>
            </a:r>
            <a:endParaRPr lang="en-CA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17637"/>
            <a:ext cx="4268691" cy="2449513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800099"/>
            <a:ext cx="8229600" cy="417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Testing of SA-03 in Iceland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C:\Users\Notandi\Dropbox\Fotos\_MG_864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891" y="1417637"/>
            <a:ext cx="3960909" cy="244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3867150"/>
            <a:ext cx="4268691" cy="234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71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National and International?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Arctic contains the airspace of many different countries besides the U.S. as well as international airspace</a:t>
            </a:r>
          </a:p>
          <a:p>
            <a:r>
              <a:rPr lang="en-US" dirty="0" smtClean="0"/>
              <a:t>Antarctica’s airspace varies by station/vessel country</a:t>
            </a:r>
          </a:p>
          <a:p>
            <a:r>
              <a:rPr lang="en-US" dirty="0" smtClean="0"/>
              <a:t>The regulations for UAS usage vary country to country</a:t>
            </a:r>
          </a:p>
        </p:txBody>
      </p:sp>
    </p:spTree>
    <p:extLst>
      <p:ext uri="{BB962C8B-B14F-4D97-AF65-F5344CB8AC3E}">
        <p14:creationId xmlns:p14="http://schemas.microsoft.com/office/powerpoint/2010/main" val="374432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Who controls wha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87047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1900" y="63500"/>
            <a:ext cx="2832100" cy="1397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Who’s Responsible for What?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23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ICAO guidelin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7800"/>
            <a:ext cx="90170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18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63800" cy="3903662"/>
          </a:xfrm>
        </p:spPr>
        <p:txBody>
          <a:bodyPr>
            <a:normAutofit/>
          </a:bodyPr>
          <a:lstStyle/>
          <a:p>
            <a:r>
              <a:rPr lang="en-US" dirty="0" smtClean="0"/>
              <a:t>High Seas (&gt;12 NM from shore)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key points high sea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0" y="274638"/>
            <a:ext cx="5410200" cy="5524500"/>
          </a:xfrm>
          <a:prstGeom prst="rect">
            <a:avLst/>
          </a:prstGeom>
        </p:spPr>
      </p:pic>
      <p:pic>
        <p:nvPicPr>
          <p:cNvPr id="5" name="Picture 4" descr="key points high seas 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588000"/>
            <a:ext cx="53213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90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Info_graphic_-_Flying_an_umanned_aircraft_-_Find_out_if_you_need_permission_from_T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78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who regist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2314"/>
            <a:ext cx="8136333" cy="65124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4300" y="5600700"/>
            <a:ext cx="5969000" cy="12573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79535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448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is ACUASI?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8301"/>
            <a:ext cx="8229600" cy="4677660"/>
          </a:xfrm>
        </p:spPr>
        <p:txBody>
          <a:bodyPr>
            <a:normAutofit lnSpcReduction="10000"/>
          </a:bodyPr>
          <a:lstStyle/>
          <a:p>
            <a:pPr>
              <a:spcBef>
                <a:spcPts val="1368"/>
              </a:spcBef>
            </a:pPr>
            <a:r>
              <a:rPr lang="en-US" dirty="0" smtClean="0"/>
              <a:t>ACUASI is the University of Alaska’s unmanned aircraft system (UAS) research program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ACUASI is a key partner in the Federal Aviation Administration’s Center of Excellence for UAS 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ACUASI leads the Pan-Pacific UAS Test Range Complex, one of the six FAA UAS Test Sites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8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Integration of UAS into the NAS:</a:t>
            </a:r>
            <a:br>
              <a:rPr lang="en-US" sz="3200" b="1" dirty="0" smtClean="0"/>
            </a:br>
            <a:r>
              <a:rPr lang="en-US" sz="3200" b="1" dirty="0" smtClean="0"/>
              <a:t>Challenges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524394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262626"/>
                </a:solidFill>
              </a:rPr>
              <a:t>FAA Concerns</a:t>
            </a:r>
          </a:p>
          <a:p>
            <a:pPr lvl="1"/>
            <a:r>
              <a:rPr lang="en-US" dirty="0" smtClean="0">
                <a:solidFill>
                  <a:srgbClr val="262626"/>
                </a:solidFill>
              </a:rPr>
              <a:t>Detect &amp; avoid</a:t>
            </a:r>
          </a:p>
          <a:p>
            <a:pPr lvl="1"/>
            <a:r>
              <a:rPr lang="en-US" dirty="0" smtClean="0">
                <a:solidFill>
                  <a:srgbClr val="262626"/>
                </a:solidFill>
              </a:rPr>
              <a:t>UAS certification or equivalent</a:t>
            </a:r>
          </a:p>
          <a:p>
            <a:pPr lvl="1"/>
            <a:r>
              <a:rPr lang="en-US" dirty="0" smtClean="0">
                <a:solidFill>
                  <a:srgbClr val="262626"/>
                </a:solidFill>
              </a:rPr>
              <a:t>Operator licensing</a:t>
            </a:r>
          </a:p>
          <a:p>
            <a:pPr lvl="1"/>
            <a:r>
              <a:rPr lang="en-US" dirty="0" smtClean="0">
                <a:solidFill>
                  <a:srgbClr val="262626"/>
                </a:solidFill>
              </a:rPr>
              <a:t>Interaction with manned aviation &amp; NAS protocols</a:t>
            </a:r>
          </a:p>
          <a:p>
            <a:r>
              <a:rPr lang="en-US" dirty="0" smtClean="0">
                <a:solidFill>
                  <a:srgbClr val="262626"/>
                </a:solidFill>
              </a:rPr>
              <a:t>Pathway to resolution of concerns</a:t>
            </a:r>
          </a:p>
          <a:p>
            <a:pPr lvl="1"/>
            <a:r>
              <a:rPr lang="en-US" dirty="0" smtClean="0">
                <a:solidFill>
                  <a:srgbClr val="262626"/>
                </a:solidFill>
              </a:rPr>
              <a:t>Safety studies examining specific scenarios</a:t>
            </a:r>
          </a:p>
          <a:p>
            <a:pPr lvl="1"/>
            <a:r>
              <a:rPr lang="en-US" dirty="0" smtClean="0">
                <a:solidFill>
                  <a:srgbClr val="262626"/>
                </a:solidFill>
              </a:rPr>
              <a:t>Developing standards at appropriate levels</a:t>
            </a:r>
          </a:p>
          <a:p>
            <a:pPr lvl="1"/>
            <a:r>
              <a:rPr lang="en-US" dirty="0" smtClean="0">
                <a:solidFill>
                  <a:srgbClr val="262626"/>
                </a:solidFill>
              </a:rPr>
              <a:t>Advancing flight control &amp; detection technology</a:t>
            </a:r>
          </a:p>
          <a:p>
            <a:pPr lvl="1"/>
            <a:r>
              <a:rPr lang="en-US" dirty="0" smtClean="0">
                <a:solidFill>
                  <a:srgbClr val="262626"/>
                </a:solidFill>
              </a:rPr>
              <a:t>Lots of flights to provide data + analysis</a:t>
            </a:r>
          </a:p>
        </p:txBody>
      </p:sp>
    </p:spTree>
    <p:extLst>
      <p:ext uri="{BB962C8B-B14F-4D97-AF65-F5344CB8AC3E}">
        <p14:creationId xmlns:p14="http://schemas.microsoft.com/office/powerpoint/2010/main" val="1854168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I Fly in the U.S.?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Military</a:t>
            </a:r>
          </a:p>
          <a:p>
            <a:r>
              <a:rPr lang="en-US" smtClean="0"/>
              <a:t>Public</a:t>
            </a:r>
            <a:endParaRPr lang="en-US" dirty="0" smtClean="0"/>
          </a:p>
          <a:p>
            <a:r>
              <a:rPr lang="en-US" dirty="0" smtClean="0"/>
              <a:t>Civil</a:t>
            </a:r>
          </a:p>
          <a:p>
            <a:r>
              <a:rPr lang="en-US" dirty="0" smtClean="0"/>
              <a:t>Hobbyist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14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USAP RPA guidelin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4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17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3073400" cy="5851525"/>
          </a:xfrm>
        </p:spPr>
        <p:txBody>
          <a:bodyPr>
            <a:normAutofit/>
          </a:bodyPr>
          <a:lstStyle/>
          <a:p>
            <a:r>
              <a:rPr lang="en-US" dirty="0" smtClean="0"/>
              <a:t>The Arctic Monitoring and Assessment Program’s UAS Handbook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 descr="Operators Handbook Cov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0"/>
            <a:ext cx="4870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89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900238"/>
            <a:ext cx="4140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AMAP SAR Communications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SAR operations for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0"/>
            <a:ext cx="4859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45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 - Permits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crossin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17638"/>
            <a:ext cx="734639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05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Have Permission, Now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Now you face the challenges of flying in the Arctic or Antarctic</a:t>
            </a:r>
          </a:p>
          <a:p>
            <a:pPr lvl="1"/>
            <a:r>
              <a:rPr lang="en-US" dirty="0" smtClean="0"/>
              <a:t>Icing				- Exposed Pilots </a:t>
            </a:r>
          </a:p>
          <a:p>
            <a:pPr lvl="1"/>
            <a:r>
              <a:rPr lang="en-US" dirty="0" smtClean="0"/>
              <a:t>Winds				- Lack of hardware stores</a:t>
            </a:r>
          </a:p>
          <a:p>
            <a:pPr lvl="1"/>
            <a:r>
              <a:rPr lang="en-US" dirty="0" smtClean="0"/>
              <a:t>Cold				- Poor communications</a:t>
            </a:r>
          </a:p>
          <a:p>
            <a:pPr lvl="1"/>
            <a:r>
              <a:rPr lang="en-US" dirty="0" smtClean="0"/>
              <a:t>Polar bears 		- Ships that don’t stop</a:t>
            </a:r>
          </a:p>
          <a:p>
            <a:pPr lvl="1"/>
            <a:r>
              <a:rPr lang="en-US" dirty="0" smtClean="0"/>
              <a:t>Significant manned aircraft activity</a:t>
            </a:r>
          </a:p>
          <a:p>
            <a:pPr lvl="1"/>
            <a:r>
              <a:rPr lang="en-US" dirty="0" smtClean="0"/>
              <a:t>And all the other issues polar researchers are familiar with</a:t>
            </a:r>
          </a:p>
        </p:txBody>
      </p:sp>
    </p:spTree>
    <p:extLst>
      <p:ext uri="{BB962C8B-B14F-4D97-AF65-F5344CB8AC3E}">
        <p14:creationId xmlns:p14="http://schemas.microsoft.com/office/powerpoint/2010/main" val="2460334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Icing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clip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12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You Successfully Fly?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Practice, practice, practice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Scientists would like to take a commercial off the shelf (COTS) system and fly it in the polar regions, with no experience operating it under those conditions</a:t>
            </a:r>
          </a:p>
          <a:p>
            <a:r>
              <a:rPr lang="en-US" dirty="0" smtClean="0"/>
              <a:t>This will lead to accidents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09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Battery life is significantly degraded</a:t>
            </a:r>
          </a:p>
          <a:p>
            <a:r>
              <a:rPr lang="en-US" dirty="0" smtClean="0"/>
              <a:t>Aviation gas pollution</a:t>
            </a:r>
          </a:p>
          <a:p>
            <a:r>
              <a:rPr lang="en-US" dirty="0" smtClean="0"/>
              <a:t>Plastics break</a:t>
            </a:r>
          </a:p>
          <a:p>
            <a:r>
              <a:rPr lang="en-US" dirty="0" smtClean="0"/>
              <a:t>Wood glue (need I say more?)</a:t>
            </a:r>
          </a:p>
          <a:p>
            <a:r>
              <a:rPr lang="en-US" dirty="0" smtClean="0"/>
              <a:t>Navigation is difficult (GPS is a problem)</a:t>
            </a:r>
          </a:p>
          <a:p>
            <a:r>
              <a:rPr lang="en-US" dirty="0" smtClean="0"/>
              <a:t>Vessels may jam UAS frequencies</a:t>
            </a:r>
          </a:p>
          <a:p>
            <a:r>
              <a:rPr lang="en-US" dirty="0" smtClean="0"/>
              <a:t>Crashes may occur in sensitive areas</a:t>
            </a:r>
          </a:p>
          <a:p>
            <a:pPr lvl="1"/>
            <a:r>
              <a:rPr lang="en-US" dirty="0" smtClean="0"/>
              <a:t>Environmental or historical damage</a:t>
            </a:r>
          </a:p>
          <a:p>
            <a:r>
              <a:rPr lang="en-US" dirty="0" smtClean="0"/>
              <a:t>Not always possible to get the UAS back</a:t>
            </a:r>
          </a:p>
          <a:p>
            <a:r>
              <a:rPr lang="en-US" dirty="0" smtClean="0"/>
              <a:t>Expensive logistics</a:t>
            </a:r>
          </a:p>
          <a:p>
            <a:r>
              <a:rPr lang="en-US" dirty="0" smtClean="0"/>
              <a:t>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694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700" y="1206501"/>
            <a:ext cx="2113279" cy="1490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47638"/>
            <a:ext cx="9110978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UAF’s</a:t>
            </a:r>
            <a:r>
              <a:rPr lang="en-US" dirty="0" smtClean="0"/>
              <a:t> Unmanned Aircraft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06501"/>
            <a:ext cx="8940800" cy="5016499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cs typeface="Arial"/>
              </a:rPr>
              <a:t>2001 - Partnership with New Mexico State University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cs typeface="Arial"/>
              </a:rPr>
              <a:t>Developed applications for the Technical </a:t>
            </a:r>
          </a:p>
          <a:p>
            <a:pPr lvl="1">
              <a:buNone/>
            </a:pPr>
            <a:r>
              <a:rPr lang="en-US" sz="1800" dirty="0" smtClean="0">
                <a:solidFill>
                  <a:schemeClr val="tx1"/>
                </a:solidFill>
                <a:cs typeface="Arial"/>
              </a:rPr>
              <a:t>	Analysis &amp; Applications Center (TAAC)</a:t>
            </a:r>
          </a:p>
          <a:p>
            <a:r>
              <a:rPr lang="en-US" sz="2000" dirty="0" smtClean="0">
                <a:solidFill>
                  <a:schemeClr val="tx1"/>
                </a:solidFill>
                <a:cs typeface="Arial"/>
              </a:rPr>
              <a:t>2003/2004 - Funded to work with USAF and USCG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cs typeface="Arial"/>
              </a:rPr>
              <a:t>Maritime domain awareness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cs typeface="Arial"/>
              </a:rPr>
              <a:t>Wildfires in the Interior of Alaska </a:t>
            </a:r>
          </a:p>
          <a:p>
            <a:r>
              <a:rPr lang="en-US" sz="2000" dirty="0" smtClean="0">
                <a:solidFill>
                  <a:schemeClr val="tx1"/>
                </a:solidFill>
                <a:cs typeface="Arial"/>
              </a:rPr>
              <a:t>2006 – Acquired first </a:t>
            </a:r>
            <a:r>
              <a:rPr lang="en-US" sz="2000" dirty="0" err="1" smtClean="0">
                <a:solidFill>
                  <a:schemeClr val="tx1"/>
                </a:solidFill>
                <a:cs typeface="Arial"/>
              </a:rPr>
              <a:t>ScanEagle</a:t>
            </a:r>
            <a:endParaRPr lang="en-US" sz="2000" dirty="0" smtClean="0">
              <a:solidFill>
                <a:schemeClr val="tx1"/>
              </a:solidFill>
              <a:cs typeface="Arial"/>
            </a:endParaRPr>
          </a:p>
          <a:p>
            <a:r>
              <a:rPr lang="en-US" sz="2000" dirty="0" smtClean="0">
                <a:solidFill>
                  <a:schemeClr val="tx1"/>
                </a:solidFill>
                <a:cs typeface="Arial"/>
              </a:rPr>
              <a:t>2007 to present - Multiple missions for science, emergency response, 		humanitarian needs, and engineering and policy development</a:t>
            </a:r>
          </a:p>
          <a:p>
            <a:r>
              <a:rPr lang="en-US" sz="2000" dirty="0" smtClean="0">
                <a:solidFill>
                  <a:schemeClr val="tx1"/>
                </a:solidFill>
                <a:cs typeface="Arial"/>
              </a:rPr>
              <a:t>2012 - Alaska legislature funded $5M to grow program &amp; pursue FAA Site</a:t>
            </a:r>
          </a:p>
          <a:p>
            <a:r>
              <a:rPr lang="en-US" sz="2000" dirty="0" smtClean="0">
                <a:solidFill>
                  <a:schemeClr val="tx1"/>
                </a:solidFill>
                <a:cs typeface="Arial"/>
              </a:rPr>
              <a:t>2013 – Selected as one of the six FAA test sites</a:t>
            </a:r>
          </a:p>
          <a:p>
            <a:r>
              <a:rPr lang="en-US" sz="2000" dirty="0" smtClean="0">
                <a:solidFill>
                  <a:schemeClr val="tx1"/>
                </a:solidFill>
                <a:cs typeface="Arial"/>
              </a:rPr>
              <a:t>2015 – Core member of FAA COE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  <a:cs typeface="Arial"/>
              </a:rPr>
              <a:t>Lead on Maritime w/MSU</a:t>
            </a:r>
            <a:endParaRPr lang="en-US" sz="2000" dirty="0">
              <a:solidFill>
                <a:schemeClr val="tx1"/>
              </a:solidFill>
              <a:cs typeface="Arial"/>
            </a:endParaRPr>
          </a:p>
          <a:p>
            <a:pPr lvl="2"/>
            <a:r>
              <a:rPr lang="en-US" sz="2000" dirty="0" smtClean="0">
                <a:solidFill>
                  <a:schemeClr val="tx1"/>
                </a:solidFill>
                <a:cs typeface="Arial"/>
              </a:rPr>
              <a:t>Part of NASA’s UTM project</a:t>
            </a:r>
          </a:p>
          <a:p>
            <a:endParaRPr lang="en-US" sz="1800" dirty="0" smtClean="0">
              <a:latin typeface="Arial"/>
              <a:cs typeface="Arial"/>
            </a:endParaRPr>
          </a:p>
        </p:txBody>
      </p:sp>
      <p:grpSp>
        <p:nvGrpSpPr>
          <p:cNvPr id="4" name="Group 13"/>
          <p:cNvGrpSpPr/>
          <p:nvPr/>
        </p:nvGrpSpPr>
        <p:grpSpPr>
          <a:xfrm>
            <a:off x="4686300" y="5143500"/>
            <a:ext cx="4450353" cy="1697950"/>
            <a:chOff x="4206150" y="5001785"/>
            <a:chExt cx="4867004" cy="17507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834" y="5001785"/>
              <a:ext cx="4846320" cy="1750765"/>
            </a:xfrm>
            <a:prstGeom prst="rect">
              <a:avLst/>
            </a:prstGeom>
          </p:spPr>
        </p:pic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4206150" y="5056863"/>
              <a:ext cx="4772773" cy="412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236192"/>
                  </a:solidFill>
                  <a:latin typeface="Arial"/>
                  <a:cs typeface="Arial"/>
                </a:rPr>
                <a:t>Altair “</a:t>
              </a:r>
              <a:r>
                <a:rPr lang="en-US" sz="2000" b="1" i="1" dirty="0">
                  <a:solidFill>
                    <a:srgbClr val="236192"/>
                  </a:solidFill>
                  <a:latin typeface="Arial"/>
                  <a:cs typeface="Arial"/>
                </a:rPr>
                <a:t>Mariner</a:t>
              </a:r>
              <a:r>
                <a:rPr lang="en-US" sz="2000" b="1" dirty="0">
                  <a:solidFill>
                    <a:srgbClr val="236192"/>
                  </a:solidFill>
                  <a:latin typeface="Arial"/>
                  <a:cs typeface="Arial"/>
                </a:rPr>
                <a:t>” Alaska July 2004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195842" y="1217583"/>
            <a:ext cx="1880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236192"/>
                </a:solidFill>
                <a:latin typeface="Arial"/>
                <a:cs typeface="Arial"/>
              </a:rPr>
              <a:t>June 2007</a:t>
            </a:r>
            <a:endParaRPr lang="en-US" sz="2000" b="1" i="1" dirty="0">
              <a:solidFill>
                <a:srgbClr val="236192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97700" y="2553464"/>
            <a:ext cx="2148449" cy="36933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236192"/>
                </a:solidFill>
                <a:latin typeface="Arial"/>
                <a:cs typeface="Arial"/>
              </a:rPr>
              <a:t>First UAF Launch</a:t>
            </a:r>
            <a:endParaRPr lang="en-US" b="1" i="1" dirty="0">
              <a:solidFill>
                <a:srgbClr val="23619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8270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577"/>
            <a:ext cx="8229600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ACUASI’s Polar Role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8910"/>
            <a:ext cx="7762875" cy="4830762"/>
          </a:xfrm>
        </p:spPr>
        <p:txBody>
          <a:bodyPr>
            <a:normAutofit lnSpcReduction="10000"/>
          </a:bodyPr>
          <a:lstStyle/>
          <a:p>
            <a:pPr marL="0">
              <a:spcBef>
                <a:spcPts val="1800"/>
              </a:spcBef>
              <a:buNone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ACUASI, in conjunction with the other experts at the University of Alaska Fairbanks, is playing a key role in applying UAS technology to polar, especially arctic, research  </a:t>
            </a:r>
          </a:p>
          <a:p>
            <a:pPr marL="0">
              <a:spcBef>
                <a:spcPts val="1800"/>
              </a:spcBef>
              <a:buNone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The University’s expertise is being applied to protect the environment of the Arctic and Antarctic as activity increases in the regions </a:t>
            </a:r>
          </a:p>
          <a:p>
            <a:pPr marL="0">
              <a:spcBef>
                <a:spcPts val="1800"/>
              </a:spcBef>
              <a:buNone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The University’s relationships with communities, the military, industry, and all levels of government provide a platform for collaboration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4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Polar UAS Summary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4737"/>
            <a:ext cx="5534025" cy="5131167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UAS ideal for dirty, dull, and dangerous operations</a:t>
            </a:r>
          </a:p>
          <a:p>
            <a:pPr lvl="1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Systems need to be hardened for extreme cold and icing conditions</a:t>
            </a:r>
          </a:p>
          <a:p>
            <a:pPr lvl="1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Communication between practitioners will be essential for determining best practices</a:t>
            </a:r>
          </a:p>
          <a:p>
            <a:pPr lvl="1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haring logistical costs can make deploying UAS at the poles more affordable</a:t>
            </a:r>
          </a:p>
        </p:txBody>
      </p:sp>
      <p:pic>
        <p:nvPicPr>
          <p:cNvPr id="5" name="Content Placeholder 3" descr="Peak 3 Pics FTC Mission 11Jul14 - 03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54" r="-3054"/>
          <a:stretch>
            <a:fillRect/>
          </a:stretch>
        </p:blipFill>
        <p:spPr>
          <a:xfrm>
            <a:off x="6229350" y="1165018"/>
            <a:ext cx="2609850" cy="1588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075" y="2753623"/>
            <a:ext cx="2419350" cy="164692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5075" y="4400551"/>
            <a:ext cx="2419350" cy="159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121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-128"/>
                <a:cs typeface="ＭＳ Ｐゴシック" charset="-128"/>
              </a:rPr>
              <a:t>Thank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0768" y="3454400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6" name="Picture 5" descr="Denali and fl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90450" cy="684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3813" y="379846"/>
            <a:ext cx="402377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Questions?</a:t>
            </a:r>
          </a:p>
          <a:p>
            <a:pPr algn="ctr"/>
            <a:endParaRPr lang="en-US" sz="4400" dirty="0"/>
          </a:p>
          <a:p>
            <a:pPr algn="ctr"/>
            <a:endParaRPr lang="en-US" sz="4400" dirty="0" smtClean="0"/>
          </a:p>
          <a:p>
            <a:pPr algn="ctr"/>
            <a:endParaRPr lang="en-US" sz="4400" dirty="0"/>
          </a:p>
          <a:p>
            <a:pPr algn="ctr"/>
            <a:endParaRPr lang="en-US" sz="4400" dirty="0" smtClean="0"/>
          </a:p>
          <a:p>
            <a:pPr algn="ctr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215199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0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ACUASI’s UAS Fleet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2206"/>
            <a:ext cx="8229600" cy="4878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ScanEagle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Nanook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SeaHunter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, Responder, Scout, Ptarmigan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and others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:\Users\Barbara J Johnson\Desktop\Katie\Scan Eagle - Lift - Launcher and Guys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60" y="2171700"/>
            <a:ext cx="3006539" cy="20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685451" y="2171700"/>
            <a:ext cx="20565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Mostly catapult, hand, or vertical launch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3463" y="4370027"/>
            <a:ext cx="20565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New auto pilot and control station for communication via satellite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Placeholder 6" descr="2015-05-04 10.27.3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94" r="-4794"/>
          <a:stretch>
            <a:fillRect/>
          </a:stretch>
        </p:blipFill>
        <p:spPr>
          <a:xfrm>
            <a:off x="5741988" y="1758814"/>
            <a:ext cx="3402012" cy="2328296"/>
          </a:xfrm>
          <a:prstGeom prst="rect">
            <a:avLst/>
          </a:prstGeom>
        </p:spPr>
      </p:pic>
      <p:pic>
        <p:nvPicPr>
          <p:cNvPr id="12" name="Content Placeholder 3" descr="Responder photo.tif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38" b="2963"/>
          <a:stretch/>
        </p:blipFill>
        <p:spPr>
          <a:xfrm>
            <a:off x="2566263" y="4100955"/>
            <a:ext cx="4064000" cy="21721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199" y="4370027"/>
            <a:ext cx="210906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Counter-rotating propellers, heated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pitot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tubes, fuel injected engines, or battery-powered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35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Walrus Studies </a:t>
            </a:r>
            <a:br>
              <a:rPr lang="en-US" dirty="0" smtClean="0"/>
            </a:br>
            <a:r>
              <a:rPr lang="en-US" dirty="0" smtClean="0"/>
              <a:t>Ptarmigan, Ship Launch (2015)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8" descr="C:\Users\Greg\Documents\ACUASI, PPUTRC\1 Operations\Walrus Haul-Out 201507\Photos\Aircraft extracts\Walrus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8703" y="1600200"/>
            <a:ext cx="5201357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Greg\Documents\ACUASI, PPUTRC\1 Operations\Walrus Haul-Out 201507\Photos\IMG_0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1" y="1666526"/>
            <a:ext cx="2907372" cy="22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Greg\Documents\ACUASI, PPUTRC\1 Operations\Walrus Haul-Out 201507\Photos\Aircraft extracts\Walrus 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1" y="4057111"/>
            <a:ext cx="3931951" cy="221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Greg\Documents\ACUASI, PPUTRC\1 Operations\Walrus Haul-Out 201507\Photos\Walrus Tagging Team\IMG_1231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5176" y="4137615"/>
            <a:ext cx="2841624" cy="213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025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 Seal Monitoring</a:t>
            </a:r>
            <a:endParaRPr lang="en-US" dirty="0"/>
          </a:p>
        </p:txBody>
      </p:sp>
      <p:pic>
        <p:nvPicPr>
          <p:cNvPr id="4" name="Seans Ice Seal Reworked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61161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Sea Ice Survey </a:t>
            </a:r>
            <a:r>
              <a:rPr lang="en-US" sz="4000" dirty="0" smtClean="0"/>
              <a:t>– Barrow (April 2015)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292" y="3320605"/>
            <a:ext cx="4234249" cy="2721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87" y="3358422"/>
            <a:ext cx="3824705" cy="2695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917" y="897149"/>
            <a:ext cx="3108566" cy="2700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587" y="1192899"/>
            <a:ext cx="2163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“Ptarmigan” UAS was used to capture ice ridge data 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7123" y="1153424"/>
            <a:ext cx="296974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Previously, technology providing reduced quality imagery had been relied on to break ice trails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03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143"/>
            <a:ext cx="8229600" cy="89582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Sea Ice Survey - Barrow</a:t>
            </a:r>
            <a:endParaRPr lang="en-US" sz="4000" dirty="0"/>
          </a:p>
        </p:txBody>
      </p:sp>
      <p:pic>
        <p:nvPicPr>
          <p:cNvPr id="9" name="Picture 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30876"/>
            <a:ext cx="8229600" cy="41795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28369" y="5231020"/>
            <a:ext cx="818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Data from the Sea Ice Survey was shared with the community.  Mapped ice ridges define the area for ease of determining the best route for an </a:t>
            </a:r>
            <a:r>
              <a:rPr lang="en-US" smtClean="0">
                <a:solidFill>
                  <a:schemeClr val="tx2">
                    <a:lumMod val="75000"/>
                  </a:schemeClr>
                </a:solidFill>
              </a:rPr>
              <a:t>ice trail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for whale hunting.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1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89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Herder Burner – Oil Spill Research</a:t>
            </a:r>
            <a:br>
              <a:rPr lang="en-US" sz="4000" dirty="0" smtClean="0"/>
            </a:br>
            <a:r>
              <a:rPr lang="en-US" sz="4000" dirty="0" smtClean="0"/>
              <a:t>Poker Flat (April 2015)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73" y="1265022"/>
            <a:ext cx="3954162" cy="231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903" y="1265023"/>
            <a:ext cx="3950041" cy="4842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73" y="3698790"/>
            <a:ext cx="3954162" cy="240905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2578443" y="1820562"/>
            <a:ext cx="238898" cy="48603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93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o update">
  <a:themeElements>
    <a:clrScheme name="UAF colors">
      <a:dk1>
        <a:sysClr val="windowText" lastClr="000000"/>
      </a:dk1>
      <a:lt1>
        <a:sysClr val="window" lastClr="FFFFFF"/>
      </a:lt1>
      <a:dk2>
        <a:srgbClr val="236192"/>
      </a:dk2>
      <a:lt2>
        <a:srgbClr val="C7C9C7"/>
      </a:lt2>
      <a:accent1>
        <a:srgbClr val="236192"/>
      </a:accent1>
      <a:accent2>
        <a:srgbClr val="A6192E"/>
      </a:accent2>
      <a:accent3>
        <a:srgbClr val="719949"/>
      </a:accent3>
      <a:accent4>
        <a:srgbClr val="642667"/>
      </a:accent4>
      <a:accent5>
        <a:srgbClr val="007681"/>
      </a:accent5>
      <a:accent6>
        <a:srgbClr val="FFCD00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To update.potx</Template>
  <TotalTime>7603</TotalTime>
  <Words>754</Words>
  <Application>Microsoft Macintosh PowerPoint</Application>
  <PresentationFormat>On-screen Show (4:3)</PresentationFormat>
  <Paragraphs>144</Paragraphs>
  <Slides>32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To update</vt:lpstr>
      <vt:lpstr>Photo Editor Photo</vt:lpstr>
      <vt:lpstr>Flying UAS in Polar Regions: Operations and Regulations</vt:lpstr>
      <vt:lpstr>What is ACUASI?</vt:lpstr>
      <vt:lpstr>UAF’s Unmanned Aircraft History</vt:lpstr>
      <vt:lpstr>ACUASI’s UAS Fleet</vt:lpstr>
      <vt:lpstr>Walrus Studies  Ptarmigan, Ship Launch (2015)</vt:lpstr>
      <vt:lpstr>Ice Seal Monitoring</vt:lpstr>
      <vt:lpstr>Sea Ice Survey – Barrow (April 2015)</vt:lpstr>
      <vt:lpstr>Sea Ice Survey - Barrow</vt:lpstr>
      <vt:lpstr>Herder Burner – Oil Spill Research Poker Flat (April 2015)</vt:lpstr>
      <vt:lpstr>Bear Bite – Search and Rescue Exercise (SAREX)  Mass Casualty Exercise</vt:lpstr>
      <vt:lpstr>High Arctic Ship Piloting Experiments Aboard the Canadian CCGS LOUIS S. ST. LAURENT</vt:lpstr>
      <vt:lpstr> Todays Arctic Marine Use</vt:lpstr>
      <vt:lpstr>National and International Support</vt:lpstr>
      <vt:lpstr>Why National and International?</vt:lpstr>
      <vt:lpstr>Who’s Responsible for What?</vt:lpstr>
      <vt:lpstr>PowerPoint Presentation</vt:lpstr>
      <vt:lpstr>High Seas (&gt;12 NM from shore)</vt:lpstr>
      <vt:lpstr>PowerPoint Presentation</vt:lpstr>
      <vt:lpstr>PowerPoint Presentation</vt:lpstr>
      <vt:lpstr>Integration of UAS into the NAS: Challenges</vt:lpstr>
      <vt:lpstr>Can I Fly in the U.S.?</vt:lpstr>
      <vt:lpstr>PowerPoint Presentation</vt:lpstr>
      <vt:lpstr>The Arctic Monitoring and Assessment Program’s UAS Handbook</vt:lpstr>
      <vt:lpstr>AMAP SAR Communications Plan</vt:lpstr>
      <vt:lpstr>Take Home Message - Permits</vt:lpstr>
      <vt:lpstr>You Have Permission, Now What?</vt:lpstr>
      <vt:lpstr>Icing Effects</vt:lpstr>
      <vt:lpstr>How Do You Successfully Fly?</vt:lpstr>
      <vt:lpstr>Polar Issues</vt:lpstr>
      <vt:lpstr>ACUASI’s Polar Role</vt:lpstr>
      <vt:lpstr>Polar UAS Summary</vt:lpstr>
      <vt:lpstr>Thank you</vt:lpstr>
    </vt:vector>
  </TitlesOfParts>
  <Company>University of Alaska Fairbanks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</dc:creator>
  <cp:lastModifiedBy>Catherine Cahill</cp:lastModifiedBy>
  <cp:revision>500</cp:revision>
  <cp:lastPrinted>2014-08-14T18:00:42Z</cp:lastPrinted>
  <dcterms:created xsi:type="dcterms:W3CDTF">2012-09-04T17:48:02Z</dcterms:created>
  <dcterms:modified xsi:type="dcterms:W3CDTF">2016-03-21T16:15:12Z</dcterms:modified>
</cp:coreProperties>
</file>