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1" r:id="rId3"/>
    <p:sldId id="283" r:id="rId4"/>
    <p:sldId id="276" r:id="rId5"/>
    <p:sldId id="262" r:id="rId6"/>
    <p:sldId id="273" r:id="rId7"/>
    <p:sldId id="263" r:id="rId8"/>
    <p:sldId id="257" r:id="rId9"/>
    <p:sldId id="260" r:id="rId10"/>
    <p:sldId id="259" r:id="rId11"/>
    <p:sldId id="264" r:id="rId12"/>
    <p:sldId id="265" r:id="rId13"/>
    <p:sldId id="272" r:id="rId14"/>
    <p:sldId id="271" r:id="rId15"/>
    <p:sldId id="278" r:id="rId16"/>
    <p:sldId id="279" r:id="rId17"/>
    <p:sldId id="280" r:id="rId18"/>
    <p:sldId id="282" r:id="rId19"/>
    <p:sldId id="267" r:id="rId20"/>
    <p:sldId id="281"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DE99A4-EDB6-4F22-9296-3FAA3EFCD0F6}" type="datetimeFigureOut">
              <a:rPr lang="en-US" smtClean="0"/>
              <a:t>3/21/2016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3ECBC-B4F8-48E1-A86E-7E2E701F5C4E}" type="slidenum">
              <a:rPr lang="en-US" smtClean="0"/>
              <a:t>‹#›</a:t>
            </a:fld>
            <a:endParaRPr lang="en-US"/>
          </a:p>
        </p:txBody>
      </p:sp>
    </p:spTree>
    <p:extLst>
      <p:ext uri="{BB962C8B-B14F-4D97-AF65-F5344CB8AC3E}">
        <p14:creationId xmlns:p14="http://schemas.microsoft.com/office/powerpoint/2010/main" val="886591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63ECBC-B4F8-48E1-A86E-7E2E701F5C4E}" type="slidenum">
              <a:rPr lang="en-US" smtClean="0"/>
              <a:t>15</a:t>
            </a:fld>
            <a:endParaRPr lang="en-US"/>
          </a:p>
        </p:txBody>
      </p:sp>
    </p:spTree>
    <p:extLst>
      <p:ext uri="{BB962C8B-B14F-4D97-AF65-F5344CB8AC3E}">
        <p14:creationId xmlns:p14="http://schemas.microsoft.com/office/powerpoint/2010/main" val="613059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0B77A8-9A3F-4276-8768-DB0E75F2BCC1}"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C5A06-F323-4BB2-9716-FD111E27D89D}" type="slidenum">
              <a:rPr lang="en-US" smtClean="0"/>
              <a:t>‹#›</a:t>
            </a:fld>
            <a:endParaRPr lang="en-US"/>
          </a:p>
        </p:txBody>
      </p:sp>
    </p:spTree>
    <p:extLst>
      <p:ext uri="{BB962C8B-B14F-4D97-AF65-F5344CB8AC3E}">
        <p14:creationId xmlns:p14="http://schemas.microsoft.com/office/powerpoint/2010/main" val="409358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0B77A8-9A3F-4276-8768-DB0E75F2BCC1}"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C5A06-F323-4BB2-9716-FD111E27D89D}" type="slidenum">
              <a:rPr lang="en-US" smtClean="0"/>
              <a:t>‹#›</a:t>
            </a:fld>
            <a:endParaRPr lang="en-US"/>
          </a:p>
        </p:txBody>
      </p:sp>
    </p:spTree>
    <p:extLst>
      <p:ext uri="{BB962C8B-B14F-4D97-AF65-F5344CB8AC3E}">
        <p14:creationId xmlns:p14="http://schemas.microsoft.com/office/powerpoint/2010/main" val="299517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0B77A8-9A3F-4276-8768-DB0E75F2BCC1}"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C5A06-F323-4BB2-9716-FD111E27D89D}" type="slidenum">
              <a:rPr lang="en-US" smtClean="0"/>
              <a:t>‹#›</a:t>
            </a:fld>
            <a:endParaRPr lang="en-US"/>
          </a:p>
        </p:txBody>
      </p:sp>
    </p:spTree>
    <p:extLst>
      <p:ext uri="{BB962C8B-B14F-4D97-AF65-F5344CB8AC3E}">
        <p14:creationId xmlns:p14="http://schemas.microsoft.com/office/powerpoint/2010/main" val="23872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0B77A8-9A3F-4276-8768-DB0E75F2BCC1}"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C5A06-F323-4BB2-9716-FD111E27D89D}" type="slidenum">
              <a:rPr lang="en-US" smtClean="0"/>
              <a:t>‹#›</a:t>
            </a:fld>
            <a:endParaRPr lang="en-US"/>
          </a:p>
        </p:txBody>
      </p:sp>
    </p:spTree>
    <p:extLst>
      <p:ext uri="{BB962C8B-B14F-4D97-AF65-F5344CB8AC3E}">
        <p14:creationId xmlns:p14="http://schemas.microsoft.com/office/powerpoint/2010/main" val="115894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0B77A8-9A3F-4276-8768-DB0E75F2BCC1}"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C5A06-F323-4BB2-9716-FD111E27D89D}" type="slidenum">
              <a:rPr lang="en-US" smtClean="0"/>
              <a:t>‹#›</a:t>
            </a:fld>
            <a:endParaRPr lang="en-US"/>
          </a:p>
        </p:txBody>
      </p:sp>
    </p:spTree>
    <p:extLst>
      <p:ext uri="{BB962C8B-B14F-4D97-AF65-F5344CB8AC3E}">
        <p14:creationId xmlns:p14="http://schemas.microsoft.com/office/powerpoint/2010/main" val="273802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0B77A8-9A3F-4276-8768-DB0E75F2BCC1}"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C5A06-F323-4BB2-9716-FD111E27D89D}" type="slidenum">
              <a:rPr lang="en-US" smtClean="0"/>
              <a:t>‹#›</a:t>
            </a:fld>
            <a:endParaRPr lang="en-US"/>
          </a:p>
        </p:txBody>
      </p:sp>
    </p:spTree>
    <p:extLst>
      <p:ext uri="{BB962C8B-B14F-4D97-AF65-F5344CB8AC3E}">
        <p14:creationId xmlns:p14="http://schemas.microsoft.com/office/powerpoint/2010/main" val="2651878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0B77A8-9A3F-4276-8768-DB0E75F2BCC1}" type="datetimeFigureOut">
              <a:rPr lang="en-US" smtClean="0"/>
              <a:t>3/21/2016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C5A06-F323-4BB2-9716-FD111E27D89D}" type="slidenum">
              <a:rPr lang="en-US" smtClean="0"/>
              <a:t>‹#›</a:t>
            </a:fld>
            <a:endParaRPr lang="en-US"/>
          </a:p>
        </p:txBody>
      </p:sp>
    </p:spTree>
    <p:extLst>
      <p:ext uri="{BB962C8B-B14F-4D97-AF65-F5344CB8AC3E}">
        <p14:creationId xmlns:p14="http://schemas.microsoft.com/office/powerpoint/2010/main" val="355828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0B77A8-9A3F-4276-8768-DB0E75F2BCC1}" type="datetimeFigureOut">
              <a:rPr lang="en-US" smtClean="0"/>
              <a:t>3/21/2016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C5A06-F323-4BB2-9716-FD111E27D89D}" type="slidenum">
              <a:rPr lang="en-US" smtClean="0"/>
              <a:t>‹#›</a:t>
            </a:fld>
            <a:endParaRPr lang="en-US"/>
          </a:p>
        </p:txBody>
      </p:sp>
    </p:spTree>
    <p:extLst>
      <p:ext uri="{BB962C8B-B14F-4D97-AF65-F5344CB8AC3E}">
        <p14:creationId xmlns:p14="http://schemas.microsoft.com/office/powerpoint/2010/main" val="3860463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B77A8-9A3F-4276-8768-DB0E75F2BCC1}" type="datetimeFigureOut">
              <a:rPr lang="en-US" smtClean="0"/>
              <a:t>3/21/2016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C5A06-F323-4BB2-9716-FD111E27D89D}" type="slidenum">
              <a:rPr lang="en-US" smtClean="0"/>
              <a:t>‹#›</a:t>
            </a:fld>
            <a:endParaRPr lang="en-US"/>
          </a:p>
        </p:txBody>
      </p:sp>
    </p:spTree>
    <p:extLst>
      <p:ext uri="{BB962C8B-B14F-4D97-AF65-F5344CB8AC3E}">
        <p14:creationId xmlns:p14="http://schemas.microsoft.com/office/powerpoint/2010/main" val="1279806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0B77A8-9A3F-4276-8768-DB0E75F2BCC1}"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C5A06-F323-4BB2-9716-FD111E27D89D}" type="slidenum">
              <a:rPr lang="en-US" smtClean="0"/>
              <a:t>‹#›</a:t>
            </a:fld>
            <a:endParaRPr lang="en-US"/>
          </a:p>
        </p:txBody>
      </p:sp>
    </p:spTree>
    <p:extLst>
      <p:ext uri="{BB962C8B-B14F-4D97-AF65-F5344CB8AC3E}">
        <p14:creationId xmlns:p14="http://schemas.microsoft.com/office/powerpoint/2010/main" val="3394612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0B77A8-9A3F-4276-8768-DB0E75F2BCC1}"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C5A06-F323-4BB2-9716-FD111E27D89D}" type="slidenum">
              <a:rPr lang="en-US" smtClean="0"/>
              <a:t>‹#›</a:t>
            </a:fld>
            <a:endParaRPr lang="en-US"/>
          </a:p>
        </p:txBody>
      </p:sp>
    </p:spTree>
    <p:extLst>
      <p:ext uri="{BB962C8B-B14F-4D97-AF65-F5344CB8AC3E}">
        <p14:creationId xmlns:p14="http://schemas.microsoft.com/office/powerpoint/2010/main" val="3612949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B77A8-9A3F-4276-8768-DB0E75F2BCC1}" type="datetimeFigureOut">
              <a:rPr lang="en-US" smtClean="0"/>
              <a:t>3/21/2016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C5A06-F323-4BB2-9716-FD111E27D89D}" type="slidenum">
              <a:rPr lang="en-US" smtClean="0"/>
              <a:t>‹#›</a:t>
            </a:fld>
            <a:endParaRPr lang="en-US"/>
          </a:p>
        </p:txBody>
      </p:sp>
    </p:spTree>
    <p:extLst>
      <p:ext uri="{BB962C8B-B14F-4D97-AF65-F5344CB8AC3E}">
        <p14:creationId xmlns:p14="http://schemas.microsoft.com/office/powerpoint/2010/main" val="2224716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76200"/>
            <a:ext cx="8991600" cy="6705600"/>
          </a:xfrm>
          <a:prstGeom prst="rect">
            <a:avLst/>
          </a:prstGeom>
        </p:spPr>
      </p:pic>
      <p:sp>
        <p:nvSpPr>
          <p:cNvPr id="5" name="TextBox 4"/>
          <p:cNvSpPr txBox="1"/>
          <p:nvPr/>
        </p:nvSpPr>
        <p:spPr>
          <a:xfrm>
            <a:off x="533400" y="381000"/>
            <a:ext cx="8077200" cy="2400657"/>
          </a:xfrm>
          <a:prstGeom prst="rect">
            <a:avLst/>
          </a:prstGeom>
          <a:noFill/>
        </p:spPr>
        <p:txBody>
          <a:bodyPr wrap="square" rtlCol="0">
            <a:spAutoFit/>
          </a:bodyPr>
          <a:lstStyle/>
          <a:p>
            <a:pPr algn="ctr"/>
            <a:r>
              <a:rPr lang="en-US" sz="5400" dirty="0" smtClean="0"/>
              <a:t>COTS to Custom</a:t>
            </a:r>
          </a:p>
          <a:p>
            <a:pPr algn="ctr"/>
            <a:r>
              <a:rPr lang="en-US" sz="2400" dirty="0" smtClean="0"/>
              <a:t>(and Custom to COTS)</a:t>
            </a:r>
          </a:p>
          <a:p>
            <a:pPr algn="ctr"/>
            <a:endParaRPr lang="en-US" sz="2400" dirty="0" smtClean="0"/>
          </a:p>
          <a:p>
            <a:pPr algn="ctr"/>
            <a:r>
              <a:rPr lang="en-US" sz="2400" dirty="0" smtClean="0"/>
              <a:t>Using Commercial Off-The-Shelf Products to Create Cost Effective Polar-Capable Solutions</a:t>
            </a:r>
            <a:endParaRPr lang="en-US" sz="2400" dirty="0"/>
          </a:p>
        </p:txBody>
      </p:sp>
      <p:sp>
        <p:nvSpPr>
          <p:cNvPr id="6" name="TextBox 5"/>
          <p:cNvSpPr txBox="1"/>
          <p:nvPr/>
        </p:nvSpPr>
        <p:spPr>
          <a:xfrm>
            <a:off x="381000" y="5334000"/>
            <a:ext cx="7162800" cy="1200329"/>
          </a:xfrm>
          <a:prstGeom prst="rect">
            <a:avLst/>
          </a:prstGeom>
          <a:noFill/>
        </p:spPr>
        <p:txBody>
          <a:bodyPr wrap="square" rtlCol="0">
            <a:spAutoFit/>
          </a:bodyPr>
          <a:lstStyle/>
          <a:p>
            <a:r>
              <a:rPr lang="en-US" sz="2400" dirty="0" smtClean="0"/>
              <a:t>2016 Polar Technology Conference</a:t>
            </a:r>
          </a:p>
          <a:p>
            <a:r>
              <a:rPr lang="en-US" sz="2400" dirty="0" smtClean="0"/>
              <a:t>Tracy Dahl</a:t>
            </a:r>
          </a:p>
          <a:p>
            <a:r>
              <a:rPr lang="en-US" sz="2400" dirty="0" smtClean="0"/>
              <a:t>Polar Field Services</a:t>
            </a:r>
            <a:endParaRPr lang="en-US" sz="2400" dirty="0"/>
          </a:p>
        </p:txBody>
      </p:sp>
    </p:spTree>
    <p:extLst>
      <p:ext uri="{BB962C8B-B14F-4D97-AF65-F5344CB8AC3E}">
        <p14:creationId xmlns:p14="http://schemas.microsoft.com/office/powerpoint/2010/main" val="2184933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Comparative Energy Analysis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299626"/>
              </p:ext>
            </p:extLst>
          </p:nvPr>
        </p:nvGraphicFramePr>
        <p:xfrm>
          <a:off x="457200" y="1492049"/>
          <a:ext cx="8229600" cy="1752600"/>
        </p:xfrm>
        <a:graphic>
          <a:graphicData uri="http://schemas.openxmlformats.org/drawingml/2006/table">
            <a:tbl>
              <a:tblPr firstRow="1" bandRow="1">
                <a:tableStyleId>{5C22544A-7EE6-4342-B048-85BDC9FD1C3A}</a:tableStyleId>
              </a:tblPr>
              <a:tblGrid>
                <a:gridCol w="2362200"/>
                <a:gridCol w="1752600"/>
                <a:gridCol w="2057400"/>
                <a:gridCol w="2057400"/>
              </a:tblGrid>
              <a:tr h="370840">
                <a:tc>
                  <a:txBody>
                    <a:bodyPr/>
                    <a:lstStyle/>
                    <a:p>
                      <a:r>
                        <a:rPr lang="en-US" dirty="0" smtClean="0"/>
                        <a:t>Hardware</a:t>
                      </a:r>
                      <a:endParaRPr lang="en-US" dirty="0"/>
                    </a:p>
                  </a:txBody>
                  <a:tcPr/>
                </a:tc>
                <a:tc>
                  <a:txBody>
                    <a:bodyPr/>
                    <a:lstStyle/>
                    <a:p>
                      <a:r>
                        <a:rPr lang="en-US" dirty="0" smtClean="0"/>
                        <a:t>Actual Load</a:t>
                      </a:r>
                      <a:endParaRPr lang="en-US" dirty="0"/>
                    </a:p>
                  </a:txBody>
                  <a:tcPr/>
                </a:tc>
                <a:tc>
                  <a:txBody>
                    <a:bodyPr/>
                    <a:lstStyle/>
                    <a:p>
                      <a:r>
                        <a:rPr lang="en-US" dirty="0" smtClean="0"/>
                        <a:t>Daily</a:t>
                      </a:r>
                      <a:r>
                        <a:rPr lang="en-US" baseline="0" dirty="0" smtClean="0"/>
                        <a:t> Energy</a:t>
                      </a:r>
                      <a:endParaRPr lang="en-US" dirty="0"/>
                    </a:p>
                  </a:txBody>
                  <a:tcPr/>
                </a:tc>
                <a:tc>
                  <a:txBody>
                    <a:bodyPr/>
                    <a:lstStyle/>
                    <a:p>
                      <a:r>
                        <a:rPr lang="en-US" dirty="0" smtClean="0"/>
                        <a:t>Annual Energy</a:t>
                      </a:r>
                      <a:endParaRPr lang="en-US" dirty="0"/>
                    </a:p>
                  </a:txBody>
                  <a:tcPr/>
                </a:tc>
              </a:tr>
              <a:tr h="370840">
                <a:tc>
                  <a:txBody>
                    <a:bodyPr/>
                    <a:lstStyle/>
                    <a:p>
                      <a:r>
                        <a:rPr lang="en-US" dirty="0" smtClean="0"/>
                        <a:t>Analytic Systems</a:t>
                      </a:r>
                      <a:endParaRPr lang="en-US" dirty="0"/>
                    </a:p>
                  </a:txBody>
                  <a:tcPr/>
                </a:tc>
                <a:tc>
                  <a:txBody>
                    <a:bodyPr/>
                    <a:lstStyle/>
                    <a:p>
                      <a:r>
                        <a:rPr lang="en-US" dirty="0" smtClean="0"/>
                        <a:t>120 Watts</a:t>
                      </a:r>
                      <a:endParaRPr lang="en-US" dirty="0"/>
                    </a:p>
                  </a:txBody>
                  <a:tcPr/>
                </a:tc>
                <a:tc>
                  <a:txBody>
                    <a:bodyPr/>
                    <a:lstStyle/>
                    <a:p>
                      <a:r>
                        <a:rPr lang="en-US" dirty="0" smtClean="0"/>
                        <a:t>2.88 kWh</a:t>
                      </a:r>
                      <a:endParaRPr lang="en-US" dirty="0"/>
                    </a:p>
                  </a:txBody>
                  <a:tcPr/>
                </a:tc>
                <a:tc>
                  <a:txBody>
                    <a:bodyPr/>
                    <a:lstStyle/>
                    <a:p>
                      <a:r>
                        <a:rPr lang="en-US" dirty="0" smtClean="0"/>
                        <a:t>1.05 MWh</a:t>
                      </a:r>
                      <a:endParaRPr lang="en-US" dirty="0"/>
                    </a:p>
                  </a:txBody>
                  <a:tcPr/>
                </a:tc>
              </a:tr>
              <a:tr h="370840">
                <a:tc>
                  <a:txBody>
                    <a:bodyPr/>
                    <a:lstStyle/>
                    <a:p>
                      <a:r>
                        <a:rPr lang="en-US" dirty="0" smtClean="0"/>
                        <a:t>Murata Power Solutions</a:t>
                      </a:r>
                      <a:endParaRPr lang="en-US" dirty="0"/>
                    </a:p>
                  </a:txBody>
                  <a:tcPr/>
                </a:tc>
                <a:tc>
                  <a:txBody>
                    <a:bodyPr/>
                    <a:lstStyle/>
                    <a:p>
                      <a:r>
                        <a:rPr lang="en-US" dirty="0" smtClean="0"/>
                        <a:t>110 Watts</a:t>
                      </a:r>
                      <a:endParaRPr lang="en-US" dirty="0"/>
                    </a:p>
                  </a:txBody>
                  <a:tcPr/>
                </a:tc>
                <a:tc>
                  <a:txBody>
                    <a:bodyPr/>
                    <a:lstStyle/>
                    <a:p>
                      <a:r>
                        <a:rPr lang="en-US" dirty="0" smtClean="0"/>
                        <a:t>2.64 kWh</a:t>
                      </a:r>
                      <a:endParaRPr lang="en-US" dirty="0"/>
                    </a:p>
                  </a:txBody>
                  <a:tcPr/>
                </a:tc>
                <a:tc>
                  <a:txBody>
                    <a:bodyPr/>
                    <a:lstStyle/>
                    <a:p>
                      <a:r>
                        <a:rPr lang="en-US" dirty="0" smtClean="0"/>
                        <a:t>963.60 kWh</a:t>
                      </a:r>
                      <a:endParaRPr lang="en-US" dirty="0"/>
                    </a:p>
                  </a:txBody>
                  <a:tcPr/>
                </a:tc>
              </a:tr>
              <a:tr h="370840">
                <a:tc>
                  <a:txBody>
                    <a:bodyPr/>
                    <a:lstStyle/>
                    <a:p>
                      <a:r>
                        <a:rPr lang="en-US" dirty="0" smtClean="0"/>
                        <a:t>Difference</a:t>
                      </a:r>
                      <a:endParaRPr lang="en-US" dirty="0"/>
                    </a:p>
                  </a:txBody>
                  <a:tcPr/>
                </a:tc>
                <a:tc>
                  <a:txBody>
                    <a:bodyPr/>
                    <a:lstStyle/>
                    <a:p>
                      <a:r>
                        <a:rPr lang="en-US" dirty="0" smtClean="0"/>
                        <a:t>10 Watts</a:t>
                      </a:r>
                      <a:endParaRPr lang="en-US" dirty="0"/>
                    </a:p>
                  </a:txBody>
                  <a:tcPr/>
                </a:tc>
                <a:tc>
                  <a:txBody>
                    <a:bodyPr/>
                    <a:lstStyle/>
                    <a:p>
                      <a:r>
                        <a:rPr lang="en-US" dirty="0" smtClean="0"/>
                        <a:t>240 </a:t>
                      </a:r>
                      <a:r>
                        <a:rPr lang="en-US" dirty="0" err="1" smtClean="0"/>
                        <a:t>Wh</a:t>
                      </a:r>
                      <a:endParaRPr lang="en-US" dirty="0"/>
                    </a:p>
                  </a:txBody>
                  <a:tcPr/>
                </a:tc>
                <a:tc>
                  <a:txBody>
                    <a:bodyPr/>
                    <a:lstStyle/>
                    <a:p>
                      <a:r>
                        <a:rPr lang="en-US" baseline="0" dirty="0" smtClean="0"/>
                        <a:t>87.60 kWh</a:t>
                      </a:r>
                      <a:endParaRPr lang="en-US" dirty="0"/>
                    </a:p>
                  </a:txBody>
                  <a:tcPr/>
                </a:tc>
              </a:tr>
            </a:tbl>
          </a:graphicData>
        </a:graphic>
      </p:graphicFrame>
      <p:sp>
        <p:nvSpPr>
          <p:cNvPr id="5" name="TextBox 4"/>
          <p:cNvSpPr txBox="1"/>
          <p:nvPr/>
        </p:nvSpPr>
        <p:spPr>
          <a:xfrm>
            <a:off x="304800" y="990600"/>
            <a:ext cx="8153400" cy="523220"/>
          </a:xfrm>
          <a:prstGeom prst="rect">
            <a:avLst/>
          </a:prstGeom>
          <a:noFill/>
        </p:spPr>
        <p:txBody>
          <a:bodyPr wrap="square" rtlCol="0">
            <a:spAutoFit/>
          </a:bodyPr>
          <a:lstStyle/>
          <a:p>
            <a:pPr algn="ctr"/>
            <a:r>
              <a:rPr lang="en-US" sz="2800" dirty="0" smtClean="0"/>
              <a:t>At a 100W nominal, year-round load</a:t>
            </a:r>
            <a:endParaRPr lang="en-US" sz="2800" dirty="0"/>
          </a:p>
        </p:txBody>
      </p:sp>
      <p:sp>
        <p:nvSpPr>
          <p:cNvPr id="6" name="TextBox 5"/>
          <p:cNvSpPr txBox="1"/>
          <p:nvPr/>
        </p:nvSpPr>
        <p:spPr>
          <a:xfrm>
            <a:off x="533400" y="3276600"/>
            <a:ext cx="8077200" cy="3416320"/>
          </a:xfrm>
          <a:prstGeom prst="rect">
            <a:avLst/>
          </a:prstGeom>
          <a:noFill/>
        </p:spPr>
        <p:txBody>
          <a:bodyPr wrap="square" rtlCol="0">
            <a:spAutoFit/>
          </a:bodyPr>
          <a:lstStyle/>
          <a:p>
            <a:r>
              <a:rPr lang="en-US" sz="2400" dirty="0" smtClean="0"/>
              <a:t>Little differences add up to major differences over time! Perhaps even more important, consider that the 90 days in the middle of winter when there is little to no solar input to the efficiency difference amounts to almost 26 kWh of energy wasted.</a:t>
            </a:r>
          </a:p>
          <a:p>
            <a:pPr marL="285750" indent="-285750">
              <a:buFont typeface="Arial" panose="020B0604020202020204" pitchFamily="34" charset="0"/>
              <a:buChar char="•"/>
            </a:pPr>
            <a:r>
              <a:rPr lang="en-US" sz="2400" dirty="0" smtClean="0"/>
              <a:t>Do the research</a:t>
            </a:r>
          </a:p>
          <a:p>
            <a:pPr marL="285750" indent="-285750">
              <a:buFont typeface="Arial" panose="020B0604020202020204" pitchFamily="34" charset="0"/>
              <a:buChar char="•"/>
            </a:pPr>
            <a:r>
              <a:rPr lang="en-US" sz="2400" dirty="0" smtClean="0"/>
              <a:t>Make the right choice</a:t>
            </a:r>
          </a:p>
          <a:p>
            <a:pPr marL="285750" indent="-285750">
              <a:buFont typeface="Arial" panose="020B0604020202020204" pitchFamily="34" charset="0"/>
              <a:buChar char="•"/>
            </a:pPr>
            <a:r>
              <a:rPr lang="en-US" sz="2400" dirty="0" smtClean="0"/>
              <a:t>Integrate it into the system properly</a:t>
            </a:r>
          </a:p>
          <a:p>
            <a:pPr marL="285750" indent="-285750">
              <a:buFont typeface="Arial" panose="020B0604020202020204" pitchFamily="34" charset="0"/>
              <a:buChar char="•"/>
            </a:pPr>
            <a:r>
              <a:rPr lang="en-US" sz="2400" dirty="0" smtClean="0"/>
              <a:t>Keep notes on what works and what doesn’t and share it</a:t>
            </a:r>
            <a:endParaRPr lang="en-US" sz="2400" dirty="0"/>
          </a:p>
        </p:txBody>
      </p:sp>
    </p:spTree>
    <p:extLst>
      <p:ext uri="{BB962C8B-B14F-4D97-AF65-F5344CB8AC3E}">
        <p14:creationId xmlns:p14="http://schemas.microsoft.com/office/powerpoint/2010/main" val="120238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685800"/>
          </a:xfrm>
        </p:spPr>
        <p:txBody>
          <a:bodyPr>
            <a:noAutofit/>
          </a:bodyPr>
          <a:lstStyle/>
          <a:p>
            <a:r>
              <a:rPr lang="en-US" sz="2800" dirty="0" smtClean="0"/>
              <a:t>Standard COTS </a:t>
            </a:r>
            <a:r>
              <a:rPr lang="en-US" sz="2800" dirty="0"/>
              <a:t>C</a:t>
            </a:r>
            <a:r>
              <a:rPr lang="en-US" sz="2800" dirty="0" smtClean="0"/>
              <a:t>omponents </a:t>
            </a:r>
            <a:r>
              <a:rPr lang="en-US" sz="2800" dirty="0"/>
              <a:t>C</a:t>
            </a:r>
            <a:r>
              <a:rPr lang="en-US" sz="2800" dirty="0" smtClean="0"/>
              <a:t>ombined for Cost </a:t>
            </a:r>
            <a:r>
              <a:rPr lang="en-US" sz="2800" dirty="0"/>
              <a:t>E</a:t>
            </a:r>
            <a:r>
              <a:rPr lang="en-US" sz="2800" dirty="0" smtClean="0"/>
              <a:t>ffective </a:t>
            </a:r>
            <a:r>
              <a:rPr lang="en-US" sz="2800" dirty="0"/>
              <a:t>C</a:t>
            </a:r>
            <a:r>
              <a:rPr lang="en-US" sz="2800" dirty="0" smtClean="0"/>
              <a:t>ustom </a:t>
            </a:r>
            <a:r>
              <a:rPr lang="en-US" sz="2800" dirty="0"/>
              <a:t>S</a:t>
            </a:r>
            <a:r>
              <a:rPr lang="en-US" sz="2800" dirty="0" smtClean="0"/>
              <a:t>olution</a:t>
            </a:r>
            <a:endParaRPr lang="en-US" sz="28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762000"/>
            <a:ext cx="8839200" cy="4356289"/>
          </a:xfrm>
        </p:spPr>
      </p:pic>
      <p:sp>
        <p:nvSpPr>
          <p:cNvPr id="7" name="TextBox 6"/>
          <p:cNvSpPr txBox="1"/>
          <p:nvPr/>
        </p:nvSpPr>
        <p:spPr>
          <a:xfrm>
            <a:off x="152400" y="5026967"/>
            <a:ext cx="8839200" cy="2000548"/>
          </a:xfrm>
          <a:prstGeom prst="rect">
            <a:avLst/>
          </a:prstGeom>
          <a:noFill/>
        </p:spPr>
        <p:txBody>
          <a:bodyPr wrap="square" rtlCol="0">
            <a:spAutoFit/>
          </a:bodyPr>
          <a:lstStyle/>
          <a:p>
            <a:pPr algn="ctr"/>
            <a:r>
              <a:rPr lang="en-US" sz="2800" dirty="0" err="1" smtClean="0"/>
              <a:t>Kangerlussuaq</a:t>
            </a:r>
            <a:r>
              <a:rPr lang="en-US" sz="2800" dirty="0" smtClean="0"/>
              <a:t>, Greenland 2kVA Power Conversion Devices</a:t>
            </a:r>
          </a:p>
          <a:p>
            <a:pPr marL="342900" indent="-342900">
              <a:buFont typeface="Arial" panose="020B0604020202020204" pitchFamily="34" charset="0"/>
              <a:buChar char="•"/>
            </a:pPr>
            <a:r>
              <a:rPr lang="en-US" sz="2400" dirty="0" smtClean="0"/>
              <a:t>230V @ 60Hz to 115V @ 60Hz</a:t>
            </a:r>
          </a:p>
          <a:p>
            <a:pPr marL="342900" indent="-342900">
              <a:buFont typeface="Arial" panose="020B0604020202020204" pitchFamily="34" charset="0"/>
              <a:buChar char="•"/>
            </a:pPr>
            <a:r>
              <a:rPr lang="en-US" sz="2400" dirty="0" smtClean="0"/>
              <a:t>The only non-standard (US) component is the Danish plug</a:t>
            </a:r>
          </a:p>
          <a:p>
            <a:pPr marL="342900" indent="-342900">
              <a:buFont typeface="Arial" panose="020B0604020202020204" pitchFamily="34" charset="0"/>
              <a:buChar char="•"/>
            </a:pPr>
            <a:r>
              <a:rPr lang="en-US" sz="2400" dirty="0" smtClean="0"/>
              <a:t>Note crating for overseas shipment</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335594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639762"/>
          </a:xfrm>
        </p:spPr>
        <p:txBody>
          <a:bodyPr>
            <a:normAutofit fontScale="90000"/>
          </a:bodyPr>
          <a:lstStyle/>
          <a:p>
            <a:r>
              <a:rPr lang="en-US" dirty="0" smtClean="0"/>
              <a:t>10kVA 380VAC/3-ph &gt; 120/240VAC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838200"/>
            <a:ext cx="7239000" cy="5943600"/>
          </a:xfrm>
        </p:spPr>
      </p:pic>
    </p:spTree>
    <p:extLst>
      <p:ext uri="{BB962C8B-B14F-4D97-AF65-F5344CB8AC3E}">
        <p14:creationId xmlns:p14="http://schemas.microsoft.com/office/powerpoint/2010/main" val="1109552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sz="4000" dirty="0" smtClean="0"/>
              <a:t>Custom Solution – COTS Components</a:t>
            </a:r>
            <a:endParaRPr lang="en-US" sz="4000" dirty="0"/>
          </a:p>
        </p:txBody>
      </p:sp>
      <p:pic>
        <p:nvPicPr>
          <p:cNvPr id="6" name="Content Placeholder 5"/>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62000"/>
            <a:ext cx="9144000" cy="5068554"/>
          </a:xfrm>
          <a:prstGeom prst="rect">
            <a:avLst/>
          </a:prstGeom>
        </p:spPr>
      </p:pic>
      <p:sp>
        <p:nvSpPr>
          <p:cNvPr id="7" name="TextBox 6"/>
          <p:cNvSpPr txBox="1"/>
          <p:nvPr/>
        </p:nvSpPr>
        <p:spPr>
          <a:xfrm>
            <a:off x="228600" y="6061386"/>
            <a:ext cx="8686800" cy="461665"/>
          </a:xfrm>
          <a:prstGeom prst="rect">
            <a:avLst/>
          </a:prstGeom>
          <a:noFill/>
        </p:spPr>
        <p:txBody>
          <a:bodyPr wrap="square" rtlCol="0">
            <a:spAutoFit/>
          </a:bodyPr>
          <a:lstStyle/>
          <a:p>
            <a:r>
              <a:rPr lang="en-US" sz="2400" dirty="0" smtClean="0"/>
              <a:t>Summer-Only, &gt;100W Continuous, Highly Mobile, Fast Set-Up</a:t>
            </a:r>
            <a:endParaRPr lang="en-US" sz="2400" dirty="0"/>
          </a:p>
        </p:txBody>
      </p:sp>
    </p:spTree>
    <p:extLst>
      <p:ext uri="{BB962C8B-B14F-4D97-AF65-F5344CB8AC3E}">
        <p14:creationId xmlns:p14="http://schemas.microsoft.com/office/powerpoint/2010/main" val="2533304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4000" dirty="0" smtClean="0"/>
              <a:t>Reoccurring Themes</a:t>
            </a:r>
            <a:endParaRPr lang="en-US" sz="4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762000"/>
            <a:ext cx="8686800" cy="6019800"/>
          </a:xfrm>
        </p:spPr>
      </p:pic>
      <p:sp>
        <p:nvSpPr>
          <p:cNvPr id="3" name="Up Arrow 2"/>
          <p:cNvSpPr/>
          <p:nvPr/>
        </p:nvSpPr>
        <p:spPr>
          <a:xfrm>
            <a:off x="6629400" y="3233057"/>
            <a:ext cx="484632" cy="65314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81600" y="4026799"/>
            <a:ext cx="3505200" cy="646331"/>
          </a:xfrm>
          <a:prstGeom prst="rect">
            <a:avLst/>
          </a:prstGeom>
          <a:noFill/>
        </p:spPr>
        <p:txBody>
          <a:bodyPr wrap="square" rtlCol="0">
            <a:spAutoFit/>
          </a:bodyPr>
          <a:lstStyle/>
          <a:p>
            <a:r>
              <a:rPr lang="en-US" b="1" dirty="0" smtClean="0">
                <a:solidFill>
                  <a:schemeClr val="bg1"/>
                </a:solidFill>
              </a:rPr>
              <a:t>COTS Advantech Low Power Computer</a:t>
            </a:r>
            <a:endParaRPr lang="en-US" b="1" dirty="0">
              <a:solidFill>
                <a:schemeClr val="bg1"/>
              </a:solidFill>
            </a:endParaRPr>
          </a:p>
        </p:txBody>
      </p:sp>
      <p:sp>
        <p:nvSpPr>
          <p:cNvPr id="6" name="Up Arrow 5"/>
          <p:cNvSpPr/>
          <p:nvPr/>
        </p:nvSpPr>
        <p:spPr>
          <a:xfrm>
            <a:off x="762000" y="4037685"/>
            <a:ext cx="484632" cy="68671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 y="4768334"/>
            <a:ext cx="2667000" cy="646331"/>
          </a:xfrm>
          <a:prstGeom prst="rect">
            <a:avLst/>
          </a:prstGeom>
          <a:noFill/>
        </p:spPr>
        <p:txBody>
          <a:bodyPr wrap="square" rtlCol="0">
            <a:spAutoFit/>
          </a:bodyPr>
          <a:lstStyle/>
          <a:p>
            <a:r>
              <a:rPr lang="en-US" b="1" dirty="0" err="1" smtClean="0">
                <a:solidFill>
                  <a:schemeClr val="bg1"/>
                </a:solidFill>
              </a:rPr>
              <a:t>Marinco</a:t>
            </a:r>
            <a:r>
              <a:rPr lang="en-US" b="1" dirty="0" smtClean="0">
                <a:solidFill>
                  <a:schemeClr val="bg1"/>
                </a:solidFill>
              </a:rPr>
              <a:t> Trolling Motor Plug/Socket</a:t>
            </a:r>
            <a:endParaRPr lang="en-US" b="1" dirty="0">
              <a:solidFill>
                <a:schemeClr val="bg1"/>
              </a:solidFill>
            </a:endParaRPr>
          </a:p>
        </p:txBody>
      </p:sp>
    </p:spTree>
    <p:extLst>
      <p:ext uri="{BB962C8B-B14F-4D97-AF65-F5344CB8AC3E}">
        <p14:creationId xmlns:p14="http://schemas.microsoft.com/office/powerpoint/2010/main" val="3097328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4000" cy="6858000"/>
          </a:xfrm>
        </p:spPr>
      </p:pic>
      <p:sp>
        <p:nvSpPr>
          <p:cNvPr id="5" name="TextBox 4"/>
          <p:cNvSpPr txBox="1"/>
          <p:nvPr/>
        </p:nvSpPr>
        <p:spPr>
          <a:xfrm>
            <a:off x="1055914" y="0"/>
            <a:ext cx="7315200" cy="523220"/>
          </a:xfrm>
          <a:prstGeom prst="rect">
            <a:avLst/>
          </a:prstGeom>
          <a:noFill/>
        </p:spPr>
        <p:txBody>
          <a:bodyPr wrap="square" rtlCol="0">
            <a:spAutoFit/>
          </a:bodyPr>
          <a:lstStyle/>
          <a:p>
            <a:pPr algn="ctr"/>
            <a:r>
              <a:rPr lang="en-US" sz="2800" dirty="0" smtClean="0"/>
              <a:t>ITEX - Barrow BEO</a:t>
            </a:r>
          </a:p>
        </p:txBody>
      </p:sp>
      <p:sp>
        <p:nvSpPr>
          <p:cNvPr id="7" name="Right Arrow 6"/>
          <p:cNvSpPr/>
          <p:nvPr/>
        </p:nvSpPr>
        <p:spPr>
          <a:xfrm>
            <a:off x="2667000" y="4963886"/>
            <a:ext cx="3024922" cy="827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67000" y="5192877"/>
            <a:ext cx="2819400" cy="369332"/>
          </a:xfrm>
          <a:prstGeom prst="rect">
            <a:avLst/>
          </a:prstGeom>
          <a:noFill/>
        </p:spPr>
        <p:txBody>
          <a:bodyPr wrap="square" rtlCol="0">
            <a:spAutoFit/>
          </a:bodyPr>
          <a:lstStyle/>
          <a:p>
            <a:r>
              <a:rPr lang="en-US" dirty="0" smtClean="0"/>
              <a:t>Remote AC/DC Power Drop</a:t>
            </a:r>
            <a:endParaRPr lang="en-US" dirty="0"/>
          </a:p>
        </p:txBody>
      </p:sp>
      <p:sp>
        <p:nvSpPr>
          <p:cNvPr id="9" name="TextBox 8"/>
          <p:cNvSpPr txBox="1"/>
          <p:nvPr/>
        </p:nvSpPr>
        <p:spPr>
          <a:xfrm>
            <a:off x="4354939" y="457200"/>
            <a:ext cx="4767290" cy="1600438"/>
          </a:xfrm>
          <a:prstGeom prst="rect">
            <a:avLst/>
          </a:prstGeom>
          <a:noFill/>
        </p:spPr>
        <p:txBody>
          <a:bodyPr wrap="square" rtlCol="0">
            <a:spAutoFit/>
          </a:bodyPr>
          <a:lstStyle/>
          <a:p>
            <a:pPr algn="ctr"/>
            <a:r>
              <a:rPr lang="en-US" sz="2000" dirty="0" smtClean="0"/>
              <a:t>Standardized Designs and Components</a:t>
            </a:r>
          </a:p>
          <a:p>
            <a:pPr marL="285750" indent="-285750">
              <a:buFont typeface="Arial" panose="020B0604020202020204" pitchFamily="34" charset="0"/>
              <a:buChar char="•"/>
            </a:pPr>
            <a:r>
              <a:rPr lang="en-US" sz="2000" dirty="0" smtClean="0"/>
              <a:t>Grizzly Cooler Enclosures for year-round</a:t>
            </a:r>
          </a:p>
          <a:p>
            <a:pPr marL="285750" indent="-285750">
              <a:buFont typeface="Arial" panose="020B0604020202020204" pitchFamily="34" charset="0"/>
              <a:buChar char="•"/>
            </a:pPr>
            <a:r>
              <a:rPr lang="en-US" sz="2000" dirty="0" smtClean="0"/>
              <a:t>Simple, robust frames</a:t>
            </a:r>
          </a:p>
          <a:p>
            <a:pPr marL="285750" indent="-285750">
              <a:buFont typeface="Arial" panose="020B0604020202020204" pitchFamily="34" charset="0"/>
              <a:buChar char="•"/>
            </a:pPr>
            <a:r>
              <a:rPr lang="en-US" sz="2000" dirty="0" smtClean="0"/>
              <a:t>Room to expand if loads increase</a:t>
            </a:r>
          </a:p>
          <a:p>
            <a:pPr marL="285750" indent="-285750" algn="r">
              <a:buFont typeface="Arial" panose="020B0604020202020204" pitchFamily="34" charset="0"/>
              <a:buChar char="•"/>
            </a:pPr>
            <a:endParaRPr lang="en-US" dirty="0"/>
          </a:p>
        </p:txBody>
      </p:sp>
      <p:sp>
        <p:nvSpPr>
          <p:cNvPr id="10" name="Left Arrow 9"/>
          <p:cNvSpPr/>
          <p:nvPr/>
        </p:nvSpPr>
        <p:spPr>
          <a:xfrm>
            <a:off x="4224310" y="2590800"/>
            <a:ext cx="3167090" cy="7350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63836" y="2773635"/>
            <a:ext cx="2751364" cy="369332"/>
          </a:xfrm>
          <a:prstGeom prst="rect">
            <a:avLst/>
          </a:prstGeom>
          <a:noFill/>
        </p:spPr>
        <p:txBody>
          <a:bodyPr wrap="square" rtlCol="0">
            <a:spAutoFit/>
          </a:bodyPr>
          <a:lstStyle/>
          <a:p>
            <a:r>
              <a:rPr lang="en-US" dirty="0" smtClean="0"/>
              <a:t>Insulated Cooler Enclosure</a:t>
            </a:r>
            <a:endParaRPr lang="en-US" dirty="0"/>
          </a:p>
        </p:txBody>
      </p:sp>
      <p:sp>
        <p:nvSpPr>
          <p:cNvPr id="12" name="Right Arrow 11"/>
          <p:cNvSpPr/>
          <p:nvPr/>
        </p:nvSpPr>
        <p:spPr>
          <a:xfrm>
            <a:off x="533400" y="4005942"/>
            <a:ext cx="3112008" cy="7946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57200" y="4212771"/>
            <a:ext cx="3188208" cy="369332"/>
          </a:xfrm>
          <a:prstGeom prst="rect">
            <a:avLst/>
          </a:prstGeom>
          <a:noFill/>
        </p:spPr>
        <p:txBody>
          <a:bodyPr wrap="square" rtlCol="0">
            <a:spAutoFit/>
          </a:bodyPr>
          <a:lstStyle/>
          <a:p>
            <a:r>
              <a:rPr lang="en-US" dirty="0" smtClean="0"/>
              <a:t>Armored Liquid-Tight MC Cable</a:t>
            </a:r>
            <a:endParaRPr lang="en-US" dirty="0"/>
          </a:p>
        </p:txBody>
      </p:sp>
    </p:spTree>
    <p:extLst>
      <p:ext uri="{BB962C8B-B14F-4D97-AF65-F5344CB8AC3E}">
        <p14:creationId xmlns:p14="http://schemas.microsoft.com/office/powerpoint/2010/main" val="1217729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4000" cy="6858000"/>
          </a:xfrm>
        </p:spPr>
      </p:pic>
      <p:sp>
        <p:nvSpPr>
          <p:cNvPr id="5" name="TextBox 4"/>
          <p:cNvSpPr txBox="1"/>
          <p:nvPr/>
        </p:nvSpPr>
        <p:spPr>
          <a:xfrm>
            <a:off x="762000" y="4419600"/>
            <a:ext cx="2514600" cy="923330"/>
          </a:xfrm>
          <a:prstGeom prst="rect">
            <a:avLst/>
          </a:prstGeom>
          <a:noFill/>
        </p:spPr>
        <p:txBody>
          <a:bodyPr wrap="square" rtlCol="0">
            <a:spAutoFit/>
          </a:bodyPr>
          <a:lstStyle/>
          <a:p>
            <a:r>
              <a:rPr lang="en-US" dirty="0" smtClean="0">
                <a:solidFill>
                  <a:schemeClr val="bg1"/>
                </a:solidFill>
              </a:rPr>
              <a:t>Extra Room for Science or Personal Gear at the Field Site</a:t>
            </a:r>
            <a:endParaRPr lang="en-US" dirty="0">
              <a:solidFill>
                <a:schemeClr val="bg1"/>
              </a:solidFill>
            </a:endParaRPr>
          </a:p>
        </p:txBody>
      </p:sp>
      <p:sp>
        <p:nvSpPr>
          <p:cNvPr id="6" name="TextBox 5"/>
          <p:cNvSpPr txBox="1"/>
          <p:nvPr/>
        </p:nvSpPr>
        <p:spPr>
          <a:xfrm>
            <a:off x="6477000" y="2209800"/>
            <a:ext cx="2667000" cy="646331"/>
          </a:xfrm>
          <a:prstGeom prst="rect">
            <a:avLst/>
          </a:prstGeom>
          <a:noFill/>
        </p:spPr>
        <p:txBody>
          <a:bodyPr wrap="square" rtlCol="0">
            <a:spAutoFit/>
          </a:bodyPr>
          <a:lstStyle/>
          <a:p>
            <a:r>
              <a:rPr lang="en-US" dirty="0" smtClean="0"/>
              <a:t>Space for Communications</a:t>
            </a:r>
          </a:p>
          <a:p>
            <a:r>
              <a:rPr lang="en-US" dirty="0" smtClean="0"/>
              <a:t>Hardware</a:t>
            </a:r>
            <a:endParaRPr lang="en-US" dirty="0"/>
          </a:p>
        </p:txBody>
      </p:sp>
      <p:sp>
        <p:nvSpPr>
          <p:cNvPr id="7" name="TextBox 6"/>
          <p:cNvSpPr txBox="1"/>
          <p:nvPr/>
        </p:nvSpPr>
        <p:spPr>
          <a:xfrm>
            <a:off x="3276600" y="5125607"/>
            <a:ext cx="5486400" cy="646331"/>
          </a:xfrm>
          <a:prstGeom prst="rect">
            <a:avLst/>
          </a:prstGeom>
          <a:noFill/>
        </p:spPr>
        <p:txBody>
          <a:bodyPr wrap="square" rtlCol="0">
            <a:spAutoFit/>
          </a:bodyPr>
          <a:lstStyle/>
          <a:p>
            <a:r>
              <a:rPr lang="en-US" dirty="0" smtClean="0"/>
              <a:t>Battery box also insulated. Room for expansion of energy storage if required.</a:t>
            </a:r>
            <a:endParaRPr lang="en-US" dirty="0"/>
          </a:p>
        </p:txBody>
      </p:sp>
      <p:sp>
        <p:nvSpPr>
          <p:cNvPr id="8" name="Left Arrow 7"/>
          <p:cNvSpPr/>
          <p:nvPr/>
        </p:nvSpPr>
        <p:spPr>
          <a:xfrm>
            <a:off x="5041392" y="3733800"/>
            <a:ext cx="3874008" cy="7785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257800" y="3938407"/>
            <a:ext cx="3657600" cy="369332"/>
          </a:xfrm>
          <a:prstGeom prst="rect">
            <a:avLst/>
          </a:prstGeom>
          <a:noFill/>
        </p:spPr>
        <p:txBody>
          <a:bodyPr wrap="square" rtlCol="0">
            <a:spAutoFit/>
          </a:bodyPr>
          <a:lstStyle/>
          <a:p>
            <a:r>
              <a:rPr lang="en-US" dirty="0" smtClean="0"/>
              <a:t>All systems include tools &amp; manual</a:t>
            </a:r>
            <a:endParaRPr lang="en-US" dirty="0"/>
          </a:p>
        </p:txBody>
      </p:sp>
      <p:sp>
        <p:nvSpPr>
          <p:cNvPr id="10" name="TextBox 9"/>
          <p:cNvSpPr txBox="1"/>
          <p:nvPr/>
        </p:nvSpPr>
        <p:spPr>
          <a:xfrm>
            <a:off x="990600" y="152400"/>
            <a:ext cx="7543800" cy="707886"/>
          </a:xfrm>
          <a:prstGeom prst="rect">
            <a:avLst/>
          </a:prstGeom>
          <a:noFill/>
        </p:spPr>
        <p:txBody>
          <a:bodyPr wrap="square" rtlCol="0">
            <a:spAutoFit/>
          </a:bodyPr>
          <a:lstStyle/>
          <a:p>
            <a:pPr algn="ctr"/>
            <a:r>
              <a:rPr lang="en-US" sz="4000" dirty="0" smtClean="0">
                <a:solidFill>
                  <a:schemeClr val="bg1"/>
                </a:solidFill>
              </a:rPr>
              <a:t>Custom Evolving Towards COTS</a:t>
            </a:r>
            <a:endParaRPr lang="en-US" sz="4000" dirty="0">
              <a:solidFill>
                <a:schemeClr val="bg1"/>
              </a:solidFill>
            </a:endParaRPr>
          </a:p>
        </p:txBody>
      </p:sp>
    </p:spTree>
    <p:extLst>
      <p:ext uri="{BB962C8B-B14F-4D97-AF65-F5344CB8AC3E}">
        <p14:creationId xmlns:p14="http://schemas.microsoft.com/office/powerpoint/2010/main" val="3190562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4000" cy="6858000"/>
          </a:xfrm>
        </p:spPr>
      </p:pic>
      <p:sp>
        <p:nvSpPr>
          <p:cNvPr id="7" name="TextBox 6"/>
          <p:cNvSpPr txBox="1"/>
          <p:nvPr/>
        </p:nvSpPr>
        <p:spPr>
          <a:xfrm>
            <a:off x="990599" y="361461"/>
            <a:ext cx="6934200" cy="523220"/>
          </a:xfrm>
          <a:prstGeom prst="rect">
            <a:avLst/>
          </a:prstGeom>
          <a:noFill/>
        </p:spPr>
        <p:txBody>
          <a:bodyPr wrap="square" rtlCol="0">
            <a:spAutoFit/>
          </a:bodyPr>
          <a:lstStyle/>
          <a:p>
            <a:pPr algn="ctr"/>
            <a:r>
              <a:rPr lang="en-US" sz="2800" dirty="0" smtClean="0"/>
              <a:t>Cooler Enclosures 100% Snow/Liquid Tight</a:t>
            </a:r>
            <a:endParaRPr lang="en-US" sz="2800" dirty="0"/>
          </a:p>
        </p:txBody>
      </p:sp>
      <p:sp>
        <p:nvSpPr>
          <p:cNvPr id="9" name="Left Arrow 8"/>
          <p:cNvSpPr/>
          <p:nvPr/>
        </p:nvSpPr>
        <p:spPr>
          <a:xfrm>
            <a:off x="6400800" y="1959429"/>
            <a:ext cx="26670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Low-Power SBC</a:t>
            </a:r>
            <a:endParaRPr lang="en-US" dirty="0"/>
          </a:p>
        </p:txBody>
      </p:sp>
      <p:sp>
        <p:nvSpPr>
          <p:cNvPr id="10" name="Left Arrow 9"/>
          <p:cNvSpPr/>
          <p:nvPr/>
        </p:nvSpPr>
        <p:spPr>
          <a:xfrm>
            <a:off x="5312228" y="3096768"/>
            <a:ext cx="2612571" cy="713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Blue Sea ATC Fuse Block</a:t>
            </a:r>
            <a:endParaRPr lang="en-US" dirty="0"/>
          </a:p>
        </p:txBody>
      </p:sp>
      <p:sp>
        <p:nvSpPr>
          <p:cNvPr id="11" name="Left Arrow 10"/>
          <p:cNvSpPr/>
          <p:nvPr/>
        </p:nvSpPr>
        <p:spPr>
          <a:xfrm>
            <a:off x="3276600" y="3657600"/>
            <a:ext cx="26670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Morningstar Inverter</a:t>
            </a:r>
            <a:endParaRPr lang="en-US" dirty="0"/>
          </a:p>
        </p:txBody>
      </p:sp>
    </p:spTree>
    <p:extLst>
      <p:ext uri="{BB962C8B-B14F-4D97-AF65-F5344CB8AC3E}">
        <p14:creationId xmlns:p14="http://schemas.microsoft.com/office/powerpoint/2010/main" val="3108843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5" name="TextBox 4"/>
          <p:cNvSpPr txBox="1"/>
          <p:nvPr/>
        </p:nvSpPr>
        <p:spPr>
          <a:xfrm>
            <a:off x="228600" y="152400"/>
            <a:ext cx="5638800" cy="1938992"/>
          </a:xfrm>
          <a:prstGeom prst="rect">
            <a:avLst/>
          </a:prstGeom>
          <a:noFill/>
        </p:spPr>
        <p:txBody>
          <a:bodyPr wrap="square" rtlCol="0">
            <a:spAutoFit/>
          </a:bodyPr>
          <a:lstStyle/>
          <a:p>
            <a:r>
              <a:rPr lang="en-US" sz="2400" dirty="0" smtClean="0">
                <a:solidFill>
                  <a:schemeClr val="bg1"/>
                </a:solidFill>
              </a:rPr>
              <a:t>UNAVCO’s Spencer Niebuhr on Mt Erebus</a:t>
            </a:r>
          </a:p>
          <a:p>
            <a:pPr marL="342900" indent="-342900">
              <a:buFont typeface="Arial" panose="020B0604020202020204" pitchFamily="34" charset="0"/>
              <a:buChar char="•"/>
            </a:pPr>
            <a:r>
              <a:rPr lang="en-US" sz="2400" dirty="0" smtClean="0">
                <a:solidFill>
                  <a:schemeClr val="bg1"/>
                </a:solidFill>
              </a:rPr>
              <a:t>Specific engineered solution developed with an NSF technology grant</a:t>
            </a:r>
          </a:p>
          <a:p>
            <a:pPr marL="342900" indent="-342900">
              <a:buFont typeface="Arial" panose="020B0604020202020204" pitchFamily="34" charset="0"/>
              <a:buChar char="•"/>
            </a:pPr>
            <a:r>
              <a:rPr lang="en-US" sz="2400" dirty="0" smtClean="0">
                <a:solidFill>
                  <a:schemeClr val="bg1"/>
                </a:solidFill>
              </a:rPr>
              <a:t>Available to researchers</a:t>
            </a:r>
          </a:p>
          <a:p>
            <a:pPr marL="342900" indent="-342900">
              <a:buFont typeface="Arial" panose="020B0604020202020204" pitchFamily="34" charset="0"/>
              <a:buChar char="•"/>
            </a:pPr>
            <a:r>
              <a:rPr lang="en-US" sz="2400" dirty="0" smtClean="0">
                <a:solidFill>
                  <a:schemeClr val="bg1"/>
                </a:solidFill>
              </a:rPr>
              <a:t>Is this now a COTS system?</a:t>
            </a:r>
            <a:endParaRPr lang="en-US" sz="2400" dirty="0">
              <a:solidFill>
                <a:schemeClr val="bg1"/>
              </a:solidFill>
            </a:endParaRPr>
          </a:p>
        </p:txBody>
      </p:sp>
    </p:spTree>
    <p:extLst>
      <p:ext uri="{BB962C8B-B14F-4D97-AF65-F5344CB8AC3E}">
        <p14:creationId xmlns:p14="http://schemas.microsoft.com/office/powerpoint/2010/main" val="1348009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US" dirty="0" smtClean="0"/>
              <a:t>COTS Twist 1</a:t>
            </a:r>
            <a:endParaRPr lang="en-US" dirty="0"/>
          </a:p>
        </p:txBody>
      </p:sp>
      <p:pic>
        <p:nvPicPr>
          <p:cNvPr id="3074" name="Picture 2" descr="C:\Users\Tracy Dahl\Pictures\2012-07-22 2012 Summit\Disconnect Switch.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0"/>
            <a:ext cx="8991600" cy="495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5657671"/>
            <a:ext cx="9143999" cy="1200329"/>
          </a:xfrm>
          <a:prstGeom prst="rect">
            <a:avLst/>
          </a:prstGeom>
          <a:noFill/>
        </p:spPr>
        <p:txBody>
          <a:bodyPr wrap="square" rtlCol="0">
            <a:spAutoFit/>
          </a:bodyPr>
          <a:lstStyle/>
          <a:p>
            <a:r>
              <a:rPr lang="en-US" sz="2400" dirty="0" smtClean="0"/>
              <a:t>DC Rated NEMA </a:t>
            </a:r>
            <a:r>
              <a:rPr lang="en-US" sz="2400" dirty="0" smtClean="0"/>
              <a:t>1, 3-Pole Disconnect Housed in a NEMA 4X </a:t>
            </a:r>
            <a:r>
              <a:rPr lang="en-US" sz="2400" dirty="0" smtClean="0"/>
              <a:t>Enclosure</a:t>
            </a:r>
          </a:p>
          <a:p>
            <a:r>
              <a:rPr lang="en-US" sz="2400" dirty="0" smtClean="0"/>
              <a:t>Achieves the same level of environmental protection at a fraction of the cost.</a:t>
            </a:r>
            <a:endParaRPr lang="en-US" sz="2400" dirty="0"/>
          </a:p>
        </p:txBody>
      </p:sp>
    </p:spTree>
    <p:extLst>
      <p:ext uri="{BB962C8B-B14F-4D97-AF65-F5344CB8AC3E}">
        <p14:creationId xmlns:p14="http://schemas.microsoft.com/office/powerpoint/2010/main" val="3903727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Why COTS?</a:t>
            </a:r>
            <a:endParaRPr lang="en-US" dirty="0"/>
          </a:p>
        </p:txBody>
      </p:sp>
      <p:sp>
        <p:nvSpPr>
          <p:cNvPr id="3" name="Content Placeholder 2"/>
          <p:cNvSpPr>
            <a:spLocks noGrp="1"/>
          </p:cNvSpPr>
          <p:nvPr>
            <p:ph idx="1"/>
          </p:nvPr>
        </p:nvSpPr>
        <p:spPr>
          <a:xfrm>
            <a:off x="457200" y="914400"/>
            <a:ext cx="8229600" cy="2514600"/>
          </a:xfrm>
        </p:spPr>
        <p:txBody>
          <a:bodyPr>
            <a:normAutofit fontScale="85000" lnSpcReduction="20000"/>
          </a:bodyPr>
          <a:lstStyle/>
          <a:p>
            <a:r>
              <a:rPr lang="en-US" sz="3100" dirty="0" smtClean="0"/>
              <a:t>A pre-engineered and tested solution</a:t>
            </a:r>
          </a:p>
          <a:p>
            <a:r>
              <a:rPr lang="en-US" sz="3100" dirty="0" smtClean="0"/>
              <a:t>Potentially lower cost</a:t>
            </a:r>
          </a:p>
          <a:p>
            <a:r>
              <a:rPr lang="en-US" sz="3100" dirty="0" smtClean="0"/>
              <a:t>Potentially more reliable</a:t>
            </a:r>
          </a:p>
          <a:p>
            <a:r>
              <a:rPr lang="en-US" sz="3100" dirty="0" smtClean="0"/>
              <a:t>Warranty – maybe….</a:t>
            </a:r>
          </a:p>
          <a:p>
            <a:r>
              <a:rPr lang="en-US" sz="3100" dirty="0" smtClean="0"/>
              <a:t>Replicable simply by purchasing more units</a:t>
            </a:r>
          </a:p>
          <a:p>
            <a:r>
              <a:rPr lang="en-US" sz="3100" dirty="0" smtClean="0"/>
              <a:t>Documentation is already done</a:t>
            </a:r>
          </a:p>
          <a:p>
            <a:endParaRPr lang="en-US" sz="2800" dirty="0"/>
          </a:p>
        </p:txBody>
      </p:sp>
      <p:sp>
        <p:nvSpPr>
          <p:cNvPr id="4" name="TextBox 3"/>
          <p:cNvSpPr txBox="1"/>
          <p:nvPr/>
        </p:nvSpPr>
        <p:spPr>
          <a:xfrm>
            <a:off x="533400" y="3505200"/>
            <a:ext cx="8229600" cy="769441"/>
          </a:xfrm>
          <a:prstGeom prst="rect">
            <a:avLst/>
          </a:prstGeom>
          <a:noFill/>
        </p:spPr>
        <p:txBody>
          <a:bodyPr wrap="square" rtlCol="0">
            <a:spAutoFit/>
          </a:bodyPr>
          <a:lstStyle/>
          <a:p>
            <a:pPr algn="ctr"/>
            <a:r>
              <a:rPr lang="en-US" sz="4400" dirty="0" smtClean="0">
                <a:latin typeface="Calibri" panose="020F0502020204030204" pitchFamily="34" charset="0"/>
              </a:rPr>
              <a:t>Why Not COTS?</a:t>
            </a:r>
            <a:endParaRPr lang="en-US" sz="4400" dirty="0">
              <a:latin typeface="Calibri" panose="020F0502020204030204" pitchFamily="34" charset="0"/>
            </a:endParaRPr>
          </a:p>
        </p:txBody>
      </p:sp>
      <p:sp>
        <p:nvSpPr>
          <p:cNvPr id="5" name="TextBox 4"/>
          <p:cNvSpPr txBox="1"/>
          <p:nvPr/>
        </p:nvSpPr>
        <p:spPr>
          <a:xfrm>
            <a:off x="457200" y="4572000"/>
            <a:ext cx="800100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Few complete solutions available for our niche market</a:t>
            </a:r>
          </a:p>
          <a:p>
            <a:pPr marL="285750" indent="-285750">
              <a:buFont typeface="Arial" panose="020B0604020202020204" pitchFamily="34" charset="0"/>
              <a:buChar char="•"/>
            </a:pPr>
            <a:r>
              <a:rPr lang="en-US" sz="2800" dirty="0" smtClean="0"/>
              <a:t>Not necessarily more reliable or warrantable</a:t>
            </a:r>
          </a:p>
          <a:p>
            <a:pPr marL="285750" indent="-285750">
              <a:buFont typeface="Arial" panose="020B0604020202020204" pitchFamily="34" charset="0"/>
              <a:buChar char="•"/>
            </a:pPr>
            <a:r>
              <a:rPr lang="en-US" sz="2800" dirty="0" smtClean="0"/>
              <a:t>You don’t always know exactly what you are getting</a:t>
            </a:r>
            <a:endParaRPr lang="en-US" sz="2800" dirty="0"/>
          </a:p>
        </p:txBody>
      </p:sp>
    </p:spTree>
    <p:extLst>
      <p:ext uri="{BB962C8B-B14F-4D97-AF65-F5344CB8AC3E}">
        <p14:creationId xmlns:p14="http://schemas.microsoft.com/office/powerpoint/2010/main" val="1930889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Autofit/>
          </a:bodyPr>
          <a:lstStyle/>
          <a:p>
            <a:r>
              <a:rPr lang="en-US" dirty="0" smtClean="0"/>
              <a:t>Conclusions:</a:t>
            </a:r>
            <a:endParaRPr lang="en-US" dirty="0"/>
          </a:p>
        </p:txBody>
      </p:sp>
      <p:sp>
        <p:nvSpPr>
          <p:cNvPr id="3" name="Content Placeholder 2"/>
          <p:cNvSpPr>
            <a:spLocks noGrp="1"/>
          </p:cNvSpPr>
          <p:nvPr>
            <p:ph idx="1"/>
          </p:nvPr>
        </p:nvSpPr>
        <p:spPr>
          <a:xfrm>
            <a:off x="-21771" y="762000"/>
            <a:ext cx="9144000" cy="6096000"/>
          </a:xfrm>
        </p:spPr>
        <p:txBody>
          <a:bodyPr/>
          <a:lstStyle/>
          <a:p>
            <a:r>
              <a:rPr lang="en-US" dirty="0" smtClean="0"/>
              <a:t>Using appropriate high quality COTS components can create custom, cost effective solutions</a:t>
            </a:r>
          </a:p>
          <a:p>
            <a:r>
              <a:rPr lang="en-US" dirty="0" smtClean="0"/>
              <a:t>Process trends towards standardized designs and component selection</a:t>
            </a:r>
          </a:p>
          <a:p>
            <a:r>
              <a:rPr lang="en-US" dirty="0" smtClean="0"/>
              <a:t>Take the time to document for greater efficiency when replicating the design</a:t>
            </a:r>
          </a:p>
          <a:p>
            <a:r>
              <a:rPr lang="en-US" dirty="0" smtClean="0"/>
              <a:t>Provide good O&amp;M manuals with schematics and tools</a:t>
            </a:r>
          </a:p>
          <a:p>
            <a:r>
              <a:rPr lang="en-US" dirty="0" smtClean="0"/>
              <a:t>Ultimately, this process results in something very similar to a comprehensive COTS model</a:t>
            </a:r>
          </a:p>
          <a:p>
            <a:endParaRPr lang="en-US" dirty="0"/>
          </a:p>
        </p:txBody>
      </p:sp>
    </p:spTree>
    <p:extLst>
      <p:ext uri="{BB962C8B-B14F-4D97-AF65-F5344CB8AC3E}">
        <p14:creationId xmlns:p14="http://schemas.microsoft.com/office/powerpoint/2010/main" val="3206654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Where To From Here?</a:t>
            </a:r>
            <a:endParaRPr lang="en-US" dirty="0"/>
          </a:p>
        </p:txBody>
      </p:sp>
      <p:sp>
        <p:nvSpPr>
          <p:cNvPr id="3" name="Content Placeholder 2"/>
          <p:cNvSpPr>
            <a:spLocks noGrp="1"/>
          </p:cNvSpPr>
          <p:nvPr>
            <p:ph idx="1"/>
          </p:nvPr>
        </p:nvSpPr>
        <p:spPr>
          <a:xfrm>
            <a:off x="457200" y="1066800"/>
            <a:ext cx="8229600" cy="5287963"/>
          </a:xfrm>
        </p:spPr>
        <p:txBody>
          <a:bodyPr>
            <a:normAutofit lnSpcReduction="10000"/>
          </a:bodyPr>
          <a:lstStyle/>
          <a:p>
            <a:r>
              <a:rPr lang="en-US" dirty="0" smtClean="0"/>
              <a:t>Identify COTS systems, hardware, components that can make the grade – and those that cannot.</a:t>
            </a:r>
          </a:p>
          <a:p>
            <a:r>
              <a:rPr lang="en-US" dirty="0" smtClean="0"/>
              <a:t>We need to learn from each others successes and failures.</a:t>
            </a:r>
          </a:p>
          <a:p>
            <a:r>
              <a:rPr lang="en-US" dirty="0" smtClean="0"/>
              <a:t>Our little community needs to communicate more than once a year.</a:t>
            </a:r>
          </a:p>
          <a:p>
            <a:r>
              <a:rPr lang="en-US" dirty="0" smtClean="0"/>
              <a:t>Develop an ever evolving list of “the stuff that works” and where to get it?</a:t>
            </a:r>
          </a:p>
          <a:p>
            <a:r>
              <a:rPr lang="en-US" dirty="0" smtClean="0"/>
              <a:t>Open discussion</a:t>
            </a:r>
          </a:p>
          <a:p>
            <a:endParaRPr lang="en-US" sz="2400" dirty="0"/>
          </a:p>
        </p:txBody>
      </p:sp>
    </p:spTree>
    <p:extLst>
      <p:ext uri="{BB962C8B-B14F-4D97-AF65-F5344CB8AC3E}">
        <p14:creationId xmlns:p14="http://schemas.microsoft.com/office/powerpoint/2010/main" val="332277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76200"/>
            <a:ext cx="8991600" cy="6705600"/>
          </a:xfrm>
        </p:spPr>
      </p:pic>
      <p:sp>
        <p:nvSpPr>
          <p:cNvPr id="5" name="TextBox 4"/>
          <p:cNvSpPr txBox="1"/>
          <p:nvPr/>
        </p:nvSpPr>
        <p:spPr>
          <a:xfrm>
            <a:off x="4419600" y="838200"/>
            <a:ext cx="4572000" cy="646331"/>
          </a:xfrm>
          <a:prstGeom prst="rect">
            <a:avLst/>
          </a:prstGeom>
          <a:noFill/>
        </p:spPr>
        <p:txBody>
          <a:bodyPr wrap="square" rtlCol="0">
            <a:spAutoFit/>
          </a:bodyPr>
          <a:lstStyle/>
          <a:p>
            <a:pPr algn="ctr"/>
            <a:r>
              <a:rPr lang="en-US" sz="3600" b="1" dirty="0" smtClean="0">
                <a:solidFill>
                  <a:schemeClr val="bg1"/>
                </a:solidFill>
              </a:rPr>
              <a:t>Definitely Not COTS!</a:t>
            </a:r>
            <a:endParaRPr lang="en-US" sz="3600" b="1" dirty="0">
              <a:solidFill>
                <a:schemeClr val="bg1"/>
              </a:solidFill>
            </a:endParaRPr>
          </a:p>
        </p:txBody>
      </p:sp>
    </p:spTree>
    <p:extLst>
      <p:ext uri="{BB962C8B-B14F-4D97-AF65-F5344CB8AC3E}">
        <p14:creationId xmlns:p14="http://schemas.microsoft.com/office/powerpoint/2010/main" val="4065315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86" y="0"/>
            <a:ext cx="9144000" cy="6858000"/>
          </a:xfrm>
        </p:spPr>
      </p:pic>
      <p:sp>
        <p:nvSpPr>
          <p:cNvPr id="7" name="TextBox 6"/>
          <p:cNvSpPr txBox="1"/>
          <p:nvPr/>
        </p:nvSpPr>
        <p:spPr>
          <a:xfrm>
            <a:off x="228600" y="0"/>
            <a:ext cx="8686800" cy="1077218"/>
          </a:xfrm>
          <a:prstGeom prst="rect">
            <a:avLst/>
          </a:prstGeom>
          <a:noFill/>
        </p:spPr>
        <p:txBody>
          <a:bodyPr wrap="square" rtlCol="0">
            <a:spAutoFit/>
          </a:bodyPr>
          <a:lstStyle/>
          <a:p>
            <a:pPr algn="ctr"/>
            <a:r>
              <a:rPr lang="en-US" sz="3200" dirty="0" smtClean="0"/>
              <a:t>There are some good, complete COTS solutions available for our niche market.</a:t>
            </a:r>
            <a:endParaRPr lang="en-US" sz="3200" dirty="0"/>
          </a:p>
        </p:txBody>
      </p:sp>
      <p:sp>
        <p:nvSpPr>
          <p:cNvPr id="8" name="TextBox 7"/>
          <p:cNvSpPr txBox="1"/>
          <p:nvPr/>
        </p:nvSpPr>
        <p:spPr>
          <a:xfrm>
            <a:off x="5486400" y="1295400"/>
            <a:ext cx="3276600" cy="461665"/>
          </a:xfrm>
          <a:prstGeom prst="rect">
            <a:avLst/>
          </a:prstGeom>
          <a:noFill/>
        </p:spPr>
        <p:txBody>
          <a:bodyPr wrap="square" rtlCol="0">
            <a:spAutoFit/>
          </a:bodyPr>
          <a:lstStyle/>
          <a:p>
            <a:r>
              <a:rPr lang="en-US" sz="2400" dirty="0" smtClean="0"/>
              <a:t>APRS WT 14</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6691" y="1905000"/>
            <a:ext cx="2352675"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2209800" y="4802832"/>
            <a:ext cx="4914900" cy="890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405743" y="5017415"/>
            <a:ext cx="4288291" cy="461665"/>
          </a:xfrm>
          <a:prstGeom prst="rect">
            <a:avLst/>
          </a:prstGeom>
          <a:noFill/>
        </p:spPr>
        <p:txBody>
          <a:bodyPr wrap="square" rtlCol="0">
            <a:spAutoFit/>
          </a:bodyPr>
          <a:lstStyle/>
          <a:p>
            <a:r>
              <a:rPr lang="en-US" sz="2400" dirty="0" smtClean="0">
                <a:solidFill>
                  <a:schemeClr val="bg1"/>
                </a:solidFill>
              </a:rPr>
              <a:t>Iridium 9575 Extreme </a:t>
            </a:r>
            <a:r>
              <a:rPr lang="en-US" sz="2400" dirty="0" err="1" smtClean="0">
                <a:solidFill>
                  <a:schemeClr val="bg1"/>
                </a:solidFill>
              </a:rPr>
              <a:t>Satphone</a:t>
            </a:r>
            <a:endParaRPr lang="en-US" sz="2400" dirty="0">
              <a:solidFill>
                <a:schemeClr val="bg1"/>
              </a:solidFill>
            </a:endParaRPr>
          </a:p>
        </p:txBody>
      </p:sp>
    </p:spTree>
    <p:extLst>
      <p:ext uri="{BB962C8B-B14F-4D97-AF65-F5344CB8AC3E}">
        <p14:creationId xmlns:p14="http://schemas.microsoft.com/office/powerpoint/2010/main" val="1262695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Appropriate Middle Ground?</a:t>
            </a:r>
            <a:endParaRPr lang="en-US" dirty="0"/>
          </a:p>
        </p:txBody>
      </p:sp>
      <p:sp>
        <p:nvSpPr>
          <p:cNvPr id="3" name="Content Placeholder 2"/>
          <p:cNvSpPr>
            <a:spLocks noGrp="1"/>
          </p:cNvSpPr>
          <p:nvPr>
            <p:ph idx="1"/>
          </p:nvPr>
        </p:nvSpPr>
        <p:spPr>
          <a:xfrm>
            <a:off x="457200" y="1371600"/>
            <a:ext cx="8229600" cy="1295400"/>
          </a:xfrm>
        </p:spPr>
        <p:txBody>
          <a:bodyPr>
            <a:normAutofit fontScale="92500" lnSpcReduction="20000"/>
          </a:bodyPr>
          <a:lstStyle/>
          <a:p>
            <a:pPr marL="0" indent="0">
              <a:buNone/>
            </a:pPr>
            <a:r>
              <a:rPr lang="en-US" dirty="0" smtClean="0"/>
              <a:t>Developing cost effective custom solutions for specific project requirements by integrating quality COTS components into the design.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95600"/>
            <a:ext cx="9144000" cy="2935817"/>
          </a:xfrm>
          <a:prstGeom prst="rect">
            <a:avLst/>
          </a:prstGeom>
        </p:spPr>
      </p:pic>
      <p:sp>
        <p:nvSpPr>
          <p:cNvPr id="5" name="TextBox 4"/>
          <p:cNvSpPr txBox="1"/>
          <p:nvPr/>
        </p:nvSpPr>
        <p:spPr>
          <a:xfrm>
            <a:off x="228600" y="6019800"/>
            <a:ext cx="8610600" cy="369332"/>
          </a:xfrm>
          <a:prstGeom prst="rect">
            <a:avLst/>
          </a:prstGeom>
          <a:noFill/>
        </p:spPr>
        <p:txBody>
          <a:bodyPr wrap="square" rtlCol="0">
            <a:spAutoFit/>
          </a:bodyPr>
          <a:lstStyle/>
          <a:p>
            <a:r>
              <a:rPr lang="en-US" dirty="0" smtClean="0"/>
              <a:t>The “Solar Chalet”, Welker EAGER project, near </a:t>
            </a:r>
            <a:r>
              <a:rPr lang="en-US" dirty="0" err="1" smtClean="0"/>
              <a:t>Toolik</a:t>
            </a:r>
            <a:r>
              <a:rPr lang="en-US" dirty="0" smtClean="0"/>
              <a:t> Field Station, summer 2013.</a:t>
            </a:r>
            <a:endParaRPr lang="en-US" dirty="0"/>
          </a:p>
        </p:txBody>
      </p:sp>
    </p:spTree>
    <p:extLst>
      <p:ext uri="{BB962C8B-B14F-4D97-AF65-F5344CB8AC3E}">
        <p14:creationId xmlns:p14="http://schemas.microsoft.com/office/powerpoint/2010/main" val="3786838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US" dirty="0" smtClean="0"/>
              <a:t>Where Do These COTS Components Come From?</a:t>
            </a:r>
            <a:endParaRPr lang="en-US" dirty="0"/>
          </a:p>
        </p:txBody>
      </p:sp>
      <p:sp>
        <p:nvSpPr>
          <p:cNvPr id="3" name="Content Placeholder 2"/>
          <p:cNvSpPr>
            <a:spLocks noGrp="1"/>
          </p:cNvSpPr>
          <p:nvPr>
            <p:ph idx="1"/>
          </p:nvPr>
        </p:nvSpPr>
        <p:spPr>
          <a:xfrm>
            <a:off x="457200" y="1371600"/>
            <a:ext cx="8229600" cy="5059363"/>
          </a:xfrm>
        </p:spPr>
        <p:txBody>
          <a:bodyPr/>
          <a:lstStyle/>
          <a:p>
            <a:r>
              <a:rPr lang="en-US" dirty="0" smtClean="0"/>
              <a:t>Renewable Energy Industry</a:t>
            </a:r>
          </a:p>
          <a:p>
            <a:pPr marL="0" indent="0">
              <a:buNone/>
            </a:pPr>
            <a:r>
              <a:rPr lang="en-US" dirty="0" smtClean="0"/>
              <a:t>(Outback, Morningstar, </a:t>
            </a:r>
            <a:r>
              <a:rPr lang="en-US" dirty="0" err="1" smtClean="0"/>
              <a:t>Genasun</a:t>
            </a:r>
            <a:r>
              <a:rPr lang="en-US" dirty="0" smtClean="0"/>
              <a:t>, Magnum, etc.)</a:t>
            </a:r>
          </a:p>
          <a:p>
            <a:r>
              <a:rPr lang="en-US" dirty="0" smtClean="0"/>
              <a:t>Marine and offshore boating industry</a:t>
            </a:r>
          </a:p>
          <a:p>
            <a:pPr marL="0" indent="0">
              <a:buNone/>
            </a:pPr>
            <a:r>
              <a:rPr lang="en-US" dirty="0"/>
              <a:t> </a:t>
            </a:r>
            <a:r>
              <a:rPr lang="en-US" dirty="0" smtClean="0"/>
              <a:t>                 (Blue Sea, </a:t>
            </a:r>
            <a:r>
              <a:rPr lang="en-US" dirty="0" err="1" smtClean="0"/>
              <a:t>Marinco</a:t>
            </a:r>
            <a:r>
              <a:rPr lang="en-US" dirty="0" smtClean="0"/>
              <a:t>, etc.)</a:t>
            </a:r>
          </a:p>
          <a:p>
            <a:r>
              <a:rPr lang="en-US" dirty="0" smtClean="0"/>
              <a:t>Aerospace Industry</a:t>
            </a:r>
          </a:p>
          <a:p>
            <a:pPr marL="0" indent="0">
              <a:spcBef>
                <a:spcPts val="0"/>
              </a:spcBef>
              <a:buNone/>
            </a:pPr>
            <a:r>
              <a:rPr lang="en-US" dirty="0" smtClean="0"/>
              <a:t>             (Murata Power Solutions, etc.)</a:t>
            </a:r>
          </a:p>
          <a:p>
            <a:pPr>
              <a:spcBef>
                <a:spcPts val="0"/>
              </a:spcBef>
            </a:pPr>
            <a:r>
              <a:rPr lang="en-US" dirty="0" err="1" smtClean="0"/>
              <a:t>DigiKey</a:t>
            </a:r>
            <a:r>
              <a:rPr lang="en-US" dirty="0" smtClean="0"/>
              <a:t>, Grainger, Home Depot – Basically from wherever you can find the things that work at a reasonable cost.</a:t>
            </a:r>
          </a:p>
          <a:p>
            <a:endParaRPr lang="en-US" dirty="0"/>
          </a:p>
        </p:txBody>
      </p:sp>
    </p:spTree>
    <p:extLst>
      <p:ext uri="{BB962C8B-B14F-4D97-AF65-F5344CB8AC3E}">
        <p14:creationId xmlns:p14="http://schemas.microsoft.com/office/powerpoint/2010/main" val="1893981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dirty="0" smtClean="0"/>
              <a:t>100% COTS Components</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14800" y="892629"/>
            <a:ext cx="5029200" cy="5943600"/>
          </a:xfrm>
          <a:prstGeom prst="rect">
            <a:avLst/>
          </a:prstGeom>
        </p:spPr>
      </p:pic>
      <p:sp>
        <p:nvSpPr>
          <p:cNvPr id="5" name="TextBox 4"/>
          <p:cNvSpPr txBox="1"/>
          <p:nvPr/>
        </p:nvSpPr>
        <p:spPr>
          <a:xfrm>
            <a:off x="228600" y="1219200"/>
            <a:ext cx="3733800"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Aluminum job box</a:t>
            </a:r>
          </a:p>
          <a:p>
            <a:pPr marL="285750" indent="-285750">
              <a:buFont typeface="Arial" panose="020B0604020202020204" pitchFamily="34" charset="0"/>
              <a:buChar char="•"/>
            </a:pPr>
            <a:r>
              <a:rPr lang="en-US" dirty="0" smtClean="0"/>
              <a:t>Deep cycle batteries selected to fit</a:t>
            </a:r>
          </a:p>
          <a:p>
            <a:pPr marL="285750" indent="-285750">
              <a:buFont typeface="Arial" panose="020B0604020202020204" pitchFamily="34" charset="0"/>
              <a:buChar char="•"/>
            </a:pPr>
            <a:r>
              <a:rPr lang="en-US" dirty="0" smtClean="0"/>
              <a:t>Sealed Outback FX mobile inverter</a:t>
            </a:r>
          </a:p>
          <a:p>
            <a:pPr marL="285750" indent="-285750">
              <a:buFont typeface="Arial" panose="020B0604020202020204" pitchFamily="34" charset="0"/>
              <a:buChar char="•"/>
            </a:pPr>
            <a:r>
              <a:rPr lang="en-US" dirty="0" smtClean="0"/>
              <a:t>Three Outback charge controllers</a:t>
            </a:r>
          </a:p>
          <a:p>
            <a:pPr marL="285750" indent="-285750">
              <a:buFont typeface="Arial" panose="020B0604020202020204" pitchFamily="34" charset="0"/>
              <a:buChar char="•"/>
            </a:pPr>
            <a:r>
              <a:rPr lang="en-US" dirty="0" smtClean="0"/>
              <a:t>Three Iota battery chargers</a:t>
            </a:r>
          </a:p>
          <a:p>
            <a:pPr marL="285750" indent="-285750">
              <a:buFont typeface="Arial" panose="020B0604020202020204" pitchFamily="34" charset="0"/>
              <a:buChar char="•"/>
            </a:pPr>
            <a:r>
              <a:rPr lang="en-US" dirty="0" smtClean="0"/>
              <a:t>Bender GFCI</a:t>
            </a:r>
          </a:p>
          <a:p>
            <a:pPr marL="285750" indent="-285750">
              <a:buFont typeface="Arial" panose="020B0604020202020204" pitchFamily="34" charset="0"/>
              <a:buChar char="•"/>
            </a:pPr>
            <a:r>
              <a:rPr lang="en-US" dirty="0" smtClean="0"/>
              <a:t>Standard electrical components</a:t>
            </a:r>
          </a:p>
          <a:p>
            <a:pPr marL="285750" indent="-285750">
              <a:buFont typeface="Arial" panose="020B0604020202020204" pitchFamily="34" charset="0"/>
              <a:buChar char="•"/>
            </a:pPr>
            <a:r>
              <a:rPr lang="en-US" dirty="0" smtClean="0"/>
              <a:t>Specialized electrical supplies:</a:t>
            </a:r>
          </a:p>
          <a:p>
            <a:r>
              <a:rPr lang="en-US" dirty="0"/>
              <a:t> </a:t>
            </a:r>
            <a:r>
              <a:rPr lang="en-US" dirty="0" smtClean="0"/>
              <a:t> - Polar Wire “Arctic Ultra-Flex”</a:t>
            </a:r>
          </a:p>
          <a:p>
            <a:r>
              <a:rPr lang="en-US" dirty="0"/>
              <a:t> </a:t>
            </a:r>
            <a:r>
              <a:rPr lang="en-US" dirty="0" smtClean="0"/>
              <a:t> - Armored mining cable “MC”</a:t>
            </a:r>
          </a:p>
          <a:p>
            <a:pPr marL="285750" indent="-285750">
              <a:buFont typeface="Arial" panose="020B0604020202020204" pitchFamily="34" charset="0"/>
              <a:buChar char="•"/>
            </a:pPr>
            <a:r>
              <a:rPr lang="en-US" dirty="0" smtClean="0"/>
              <a:t>Construction supplies from Home Depot:</a:t>
            </a:r>
          </a:p>
          <a:p>
            <a:r>
              <a:rPr lang="en-US" dirty="0" smtClean="0"/>
              <a:t>  - Plywood</a:t>
            </a:r>
          </a:p>
          <a:p>
            <a:r>
              <a:rPr lang="en-US" dirty="0"/>
              <a:t> </a:t>
            </a:r>
            <a:r>
              <a:rPr lang="en-US" dirty="0" smtClean="0"/>
              <a:t> - Rigid insulation</a:t>
            </a:r>
          </a:p>
          <a:p>
            <a:r>
              <a:rPr lang="en-US" dirty="0"/>
              <a:t> </a:t>
            </a:r>
            <a:r>
              <a:rPr lang="en-US" dirty="0" smtClean="0"/>
              <a:t> - Polycarbonate</a:t>
            </a:r>
          </a:p>
          <a:p>
            <a:r>
              <a:rPr lang="en-US" dirty="0" smtClean="0"/>
              <a:t>  - ABS plumbing pipe</a:t>
            </a:r>
          </a:p>
          <a:p>
            <a:pPr marL="285750" indent="-285750">
              <a:buFont typeface="Arial" panose="020B0604020202020204" pitchFamily="34" charset="0"/>
              <a:buChar char="•"/>
            </a:pPr>
            <a:r>
              <a:rPr lang="en-US" dirty="0" smtClean="0"/>
              <a:t>Honda generator</a:t>
            </a:r>
            <a:endParaRPr lang="en-US" dirty="0"/>
          </a:p>
        </p:txBody>
      </p:sp>
    </p:spTree>
    <p:extLst>
      <p:ext uri="{BB962C8B-B14F-4D97-AF65-F5344CB8AC3E}">
        <p14:creationId xmlns:p14="http://schemas.microsoft.com/office/powerpoint/2010/main" val="1103224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762000"/>
          </a:xfrm>
        </p:spPr>
        <p:txBody>
          <a:bodyPr>
            <a:normAutofit fontScale="90000"/>
          </a:bodyPr>
          <a:lstStyle/>
          <a:p>
            <a:r>
              <a:rPr lang="en-US" dirty="0" smtClean="0"/>
              <a:t>Instrument Site: 48VDC &gt; 12VDC Power</a:t>
            </a:r>
            <a:endParaRPr lang="en-US"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914400"/>
            <a:ext cx="6553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152400" y="1981200"/>
            <a:ext cx="30480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6324600" y="1219200"/>
            <a:ext cx="2590800" cy="1066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4800" y="2368034"/>
            <a:ext cx="2590800" cy="369332"/>
          </a:xfrm>
          <a:prstGeom prst="rect">
            <a:avLst/>
          </a:prstGeom>
          <a:noFill/>
        </p:spPr>
        <p:txBody>
          <a:bodyPr wrap="square" rtlCol="0">
            <a:spAutoFit/>
          </a:bodyPr>
          <a:lstStyle/>
          <a:p>
            <a:r>
              <a:rPr lang="en-US" dirty="0" smtClean="0"/>
              <a:t>Analytic Systems @ 80%</a:t>
            </a:r>
            <a:endParaRPr lang="en-US" dirty="0"/>
          </a:p>
        </p:txBody>
      </p:sp>
      <p:sp>
        <p:nvSpPr>
          <p:cNvPr id="8" name="TextBox 7"/>
          <p:cNvSpPr txBox="1"/>
          <p:nvPr/>
        </p:nvSpPr>
        <p:spPr>
          <a:xfrm>
            <a:off x="6781800" y="1600200"/>
            <a:ext cx="2057400" cy="369332"/>
          </a:xfrm>
          <a:prstGeom prst="rect">
            <a:avLst/>
          </a:prstGeom>
          <a:noFill/>
        </p:spPr>
        <p:txBody>
          <a:bodyPr wrap="square" rtlCol="0">
            <a:spAutoFit/>
          </a:bodyPr>
          <a:lstStyle/>
          <a:p>
            <a:r>
              <a:rPr lang="en-US" dirty="0" smtClean="0"/>
              <a:t>Murata @ 90%</a:t>
            </a:r>
            <a:endParaRPr lang="en-US" dirty="0"/>
          </a:p>
        </p:txBody>
      </p:sp>
    </p:spTree>
    <p:extLst>
      <p:ext uri="{BB962C8B-B14F-4D97-AF65-F5344CB8AC3E}">
        <p14:creationId xmlns:p14="http://schemas.microsoft.com/office/powerpoint/2010/main" val="3809322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Comparative Hardware Analysis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04759539"/>
              </p:ext>
            </p:extLst>
          </p:nvPr>
        </p:nvGraphicFramePr>
        <p:xfrm>
          <a:off x="457200" y="1201836"/>
          <a:ext cx="8229600" cy="1551524"/>
        </p:xfrm>
        <a:graphic>
          <a:graphicData uri="http://schemas.openxmlformats.org/drawingml/2006/table">
            <a:tbl>
              <a:tblPr firstRow="1" bandRow="1">
                <a:tableStyleId>{5C22544A-7EE6-4342-B048-85BDC9FD1C3A}</a:tableStyleId>
              </a:tblPr>
              <a:tblGrid>
                <a:gridCol w="2057400"/>
                <a:gridCol w="2057400"/>
                <a:gridCol w="2057400"/>
                <a:gridCol w="2057400"/>
              </a:tblGrid>
              <a:tr h="545684">
                <a:tc>
                  <a:txBody>
                    <a:bodyPr/>
                    <a:lstStyle/>
                    <a:p>
                      <a:r>
                        <a:rPr lang="en-US" dirty="0" smtClean="0"/>
                        <a:t>Hardware</a:t>
                      </a:r>
                      <a:endParaRPr lang="en-US" dirty="0"/>
                    </a:p>
                  </a:txBody>
                  <a:tcPr/>
                </a:tc>
                <a:tc>
                  <a:txBody>
                    <a:bodyPr/>
                    <a:lstStyle/>
                    <a:p>
                      <a:r>
                        <a:rPr lang="en-US" dirty="0" smtClean="0"/>
                        <a:t>Temperature Range</a:t>
                      </a:r>
                      <a:endParaRPr lang="en-US" dirty="0"/>
                    </a:p>
                  </a:txBody>
                  <a:tcPr/>
                </a:tc>
                <a:tc>
                  <a:txBody>
                    <a:bodyPr/>
                    <a:lstStyle/>
                    <a:p>
                      <a:r>
                        <a:rPr lang="en-US" dirty="0" smtClean="0"/>
                        <a:t>Ruggedness</a:t>
                      </a:r>
                      <a:endParaRPr lang="en-US" dirty="0"/>
                    </a:p>
                  </a:txBody>
                  <a:tcPr/>
                </a:tc>
                <a:tc>
                  <a:txBody>
                    <a:bodyPr/>
                    <a:lstStyle/>
                    <a:p>
                      <a:r>
                        <a:rPr lang="en-US" dirty="0" smtClean="0"/>
                        <a:t>Price</a:t>
                      </a:r>
                      <a:endParaRPr lang="en-US" dirty="0"/>
                    </a:p>
                  </a:txBody>
                  <a:tcPr/>
                </a:tc>
              </a:tr>
              <a:tr h="304028">
                <a:tc>
                  <a:txBody>
                    <a:bodyPr/>
                    <a:lstStyle/>
                    <a:p>
                      <a:r>
                        <a:rPr lang="en-US" dirty="0" smtClean="0"/>
                        <a:t>Analytic Systems</a:t>
                      </a:r>
                      <a:endParaRPr lang="en-US" dirty="0"/>
                    </a:p>
                  </a:txBody>
                  <a:tcPr/>
                </a:tc>
                <a:tc>
                  <a:txBody>
                    <a:bodyPr/>
                    <a:lstStyle/>
                    <a:p>
                      <a:r>
                        <a:rPr lang="en-US" dirty="0" smtClean="0"/>
                        <a:t>-20C (-40 available)</a:t>
                      </a:r>
                      <a:endParaRPr lang="en-US" dirty="0"/>
                    </a:p>
                  </a:txBody>
                  <a:tcPr/>
                </a:tc>
                <a:tc>
                  <a:txBody>
                    <a:bodyPr/>
                    <a:lstStyle/>
                    <a:p>
                      <a:r>
                        <a:rPr lang="en-US" dirty="0" smtClean="0"/>
                        <a:t>Nice Enclosure</a:t>
                      </a:r>
                      <a:endParaRPr lang="en-US" dirty="0"/>
                    </a:p>
                  </a:txBody>
                  <a:tcPr/>
                </a:tc>
                <a:tc>
                  <a:txBody>
                    <a:bodyPr/>
                    <a:lstStyle/>
                    <a:p>
                      <a:r>
                        <a:rPr lang="en-US" dirty="0" smtClean="0"/>
                        <a:t>$354</a:t>
                      </a:r>
                      <a:endParaRPr lang="en-US" dirty="0"/>
                    </a:p>
                  </a:txBody>
                  <a:tcPr/>
                </a:tc>
              </a:tr>
              <a:tr h="532048">
                <a:tc>
                  <a:txBody>
                    <a:bodyPr/>
                    <a:lstStyle/>
                    <a:p>
                      <a:r>
                        <a:rPr lang="en-US" dirty="0" smtClean="0"/>
                        <a:t>Murata Power Solutions</a:t>
                      </a:r>
                      <a:endParaRPr lang="en-US" dirty="0"/>
                    </a:p>
                  </a:txBody>
                  <a:tcPr/>
                </a:tc>
                <a:tc>
                  <a:txBody>
                    <a:bodyPr/>
                    <a:lstStyle/>
                    <a:p>
                      <a:r>
                        <a:rPr lang="en-US" dirty="0" smtClean="0"/>
                        <a:t>-40 C (-55 storage)</a:t>
                      </a:r>
                      <a:endParaRPr lang="en-US" dirty="0"/>
                    </a:p>
                  </a:txBody>
                  <a:tcPr/>
                </a:tc>
                <a:tc>
                  <a:txBody>
                    <a:bodyPr/>
                    <a:lstStyle/>
                    <a:p>
                      <a:r>
                        <a:rPr lang="en-US" dirty="0" smtClean="0"/>
                        <a:t>Open Frame (backplane avail)</a:t>
                      </a:r>
                      <a:endParaRPr lang="en-US" dirty="0"/>
                    </a:p>
                  </a:txBody>
                  <a:tcPr/>
                </a:tc>
                <a:tc>
                  <a:txBody>
                    <a:bodyPr/>
                    <a:lstStyle/>
                    <a:p>
                      <a:r>
                        <a:rPr lang="en-US" dirty="0" smtClean="0"/>
                        <a:t>$38</a:t>
                      </a:r>
                      <a:endParaRPr lang="en-US" dirty="0"/>
                    </a:p>
                  </a:txBody>
                  <a:tcPr/>
                </a:tc>
              </a:tr>
            </a:tbl>
          </a:graphicData>
        </a:graphic>
      </p:graphicFrame>
      <p:sp>
        <p:nvSpPr>
          <p:cNvPr id="6" name="TextBox 5"/>
          <p:cNvSpPr txBox="1"/>
          <p:nvPr/>
        </p:nvSpPr>
        <p:spPr>
          <a:xfrm>
            <a:off x="533400" y="3048000"/>
            <a:ext cx="8077200" cy="3416320"/>
          </a:xfrm>
          <a:prstGeom prst="rect">
            <a:avLst/>
          </a:prstGeom>
          <a:noFill/>
        </p:spPr>
        <p:txBody>
          <a:bodyPr wrap="square" rtlCol="0">
            <a:spAutoFit/>
          </a:bodyPr>
          <a:lstStyle/>
          <a:p>
            <a:r>
              <a:rPr lang="en-US" sz="2400" dirty="0" smtClean="0"/>
              <a:t>Sometimes Other </a:t>
            </a:r>
            <a:r>
              <a:rPr lang="en-US" sz="2400" dirty="0"/>
              <a:t>F</a:t>
            </a:r>
            <a:r>
              <a:rPr lang="en-US" sz="2400" dirty="0" smtClean="0"/>
              <a:t>actors </a:t>
            </a:r>
            <a:r>
              <a:rPr lang="en-US" sz="2400" dirty="0"/>
              <a:t>C</a:t>
            </a:r>
            <a:r>
              <a:rPr lang="en-US" sz="2400" dirty="0" smtClean="0"/>
              <a:t>an </a:t>
            </a:r>
            <a:r>
              <a:rPr lang="en-US" sz="2400" dirty="0"/>
              <a:t>I</a:t>
            </a:r>
            <a:r>
              <a:rPr lang="en-US" sz="2400" dirty="0" smtClean="0"/>
              <a:t>nfluence Decisions</a:t>
            </a:r>
          </a:p>
          <a:p>
            <a:pPr marL="342900" indent="-342900">
              <a:buFont typeface="Arial" panose="020B0604020202020204" pitchFamily="34" charset="0"/>
              <a:buChar char="•"/>
            </a:pPr>
            <a:r>
              <a:rPr lang="en-US" sz="2400" dirty="0" smtClean="0"/>
              <a:t>Availability</a:t>
            </a:r>
          </a:p>
          <a:p>
            <a:pPr marL="285750" indent="-285750">
              <a:buFont typeface="Arial" panose="020B0604020202020204" pitchFamily="34" charset="0"/>
              <a:buChar char="•"/>
            </a:pPr>
            <a:r>
              <a:rPr lang="en-US" sz="2400" dirty="0" smtClean="0"/>
              <a:t>Both use conformal coated circuit boards</a:t>
            </a:r>
          </a:p>
          <a:p>
            <a:pPr marL="285750" indent="-285750">
              <a:buFont typeface="Arial" panose="020B0604020202020204" pitchFamily="34" charset="0"/>
              <a:buChar char="•"/>
            </a:pPr>
            <a:r>
              <a:rPr lang="en-US" sz="2400" dirty="0" smtClean="0"/>
              <a:t>Housed in NEMA 4X enclosure</a:t>
            </a:r>
          </a:p>
          <a:p>
            <a:pPr marL="285750" indent="-285750">
              <a:buFont typeface="Arial" panose="020B0604020202020204" pitchFamily="34" charset="0"/>
              <a:buChar char="•"/>
            </a:pPr>
            <a:r>
              <a:rPr lang="en-US" sz="2400" dirty="0" smtClean="0"/>
              <a:t>Temperature range on the Murata slightly better</a:t>
            </a:r>
          </a:p>
          <a:p>
            <a:pPr marL="285750" indent="-285750">
              <a:buFont typeface="Arial" panose="020B0604020202020204" pitchFamily="34" charset="0"/>
              <a:buChar char="•"/>
            </a:pPr>
            <a:r>
              <a:rPr lang="en-US" sz="2400" dirty="0" smtClean="0"/>
              <a:t>Cost: Analytic Systems price much higher – mostly paying for enclosure</a:t>
            </a:r>
          </a:p>
          <a:p>
            <a:pPr marL="285750" indent="-285750">
              <a:buFont typeface="Arial" panose="020B0604020202020204" pitchFamily="34" charset="0"/>
              <a:buChar char="•"/>
            </a:pPr>
            <a:r>
              <a:rPr lang="en-US" sz="2400" dirty="0" smtClean="0"/>
              <a:t>Field experience – Don’t always believe the spec sheet! </a:t>
            </a:r>
            <a:r>
              <a:rPr lang="en-US" sz="2400" dirty="0" err="1" smtClean="0"/>
              <a:t>Exeltech</a:t>
            </a:r>
            <a:r>
              <a:rPr lang="en-US" sz="2400" dirty="0" smtClean="0"/>
              <a:t> inverter example</a:t>
            </a:r>
            <a:endParaRPr lang="en-US" sz="2400" dirty="0"/>
          </a:p>
        </p:txBody>
      </p:sp>
    </p:spTree>
    <p:extLst>
      <p:ext uri="{BB962C8B-B14F-4D97-AF65-F5344CB8AC3E}">
        <p14:creationId xmlns:p14="http://schemas.microsoft.com/office/powerpoint/2010/main" val="1421713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842</Words>
  <Application>Microsoft Office PowerPoint</Application>
  <PresentationFormat>On-screen Show (4:3)</PresentationFormat>
  <Paragraphs>145</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Why COTS?</vt:lpstr>
      <vt:lpstr>PowerPoint Presentation</vt:lpstr>
      <vt:lpstr>PowerPoint Presentation</vt:lpstr>
      <vt:lpstr>An Appropriate Middle Ground?</vt:lpstr>
      <vt:lpstr>Where Do These COTS Components Come From?</vt:lpstr>
      <vt:lpstr>100% COTS Components</vt:lpstr>
      <vt:lpstr>Instrument Site: 48VDC &gt; 12VDC Power</vt:lpstr>
      <vt:lpstr>Comparative Hardware Analysis</vt:lpstr>
      <vt:lpstr>Comparative Energy Analysis</vt:lpstr>
      <vt:lpstr>Standard COTS Components Combined for Cost Effective Custom Solution</vt:lpstr>
      <vt:lpstr>10kVA 380VAC/3-ph &gt; 120/240VAC </vt:lpstr>
      <vt:lpstr>Custom Solution – COTS Components</vt:lpstr>
      <vt:lpstr>Reoccurring Themes</vt:lpstr>
      <vt:lpstr>PowerPoint Presentation</vt:lpstr>
      <vt:lpstr>PowerPoint Presentation</vt:lpstr>
      <vt:lpstr>PowerPoint Presentation</vt:lpstr>
      <vt:lpstr>PowerPoint Presentation</vt:lpstr>
      <vt:lpstr>COTS Twist 1</vt:lpstr>
      <vt:lpstr>Conclusions:</vt:lpstr>
      <vt:lpstr>Where To From Here?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Dahl</dc:creator>
  <cp:lastModifiedBy>Tracy Dahl</cp:lastModifiedBy>
  <cp:revision>43</cp:revision>
  <dcterms:created xsi:type="dcterms:W3CDTF">2016-03-06T14:24:59Z</dcterms:created>
  <dcterms:modified xsi:type="dcterms:W3CDTF">2016-03-22T02:16:05Z</dcterms:modified>
</cp:coreProperties>
</file>