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ED135F-1B12-4886-8E7A-5829F13D75B8}" type="datetimeFigureOut">
              <a:rPr lang="en-US" smtClean="0"/>
              <a:t>3/21/2016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A00F96A-3F72-4673-AAD8-779CC38F4AA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ED135F-1B12-4886-8E7A-5829F13D75B8}"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ED135F-1B12-4886-8E7A-5829F13D75B8}"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ED135F-1B12-4886-8E7A-5829F13D75B8}"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ED135F-1B12-4886-8E7A-5829F13D75B8}"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A00F96A-3F72-4673-AAD8-779CC38F4A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ED135F-1B12-4886-8E7A-5829F13D75B8}"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ED135F-1B12-4886-8E7A-5829F13D75B8}"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ED135F-1B12-4886-8E7A-5829F13D75B8}"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D135F-1B12-4886-8E7A-5829F13D75B8}"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ED135F-1B12-4886-8E7A-5829F13D75B8}"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ED135F-1B12-4886-8E7A-5829F13D75B8}"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0F96A-3F72-4673-AAD8-779CC38F4A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ED135F-1B12-4886-8E7A-5829F13D75B8}" type="datetimeFigureOut">
              <a:rPr lang="en-US" smtClean="0"/>
              <a:t>3/21/2016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A00F96A-3F72-4673-AAD8-779CC38F4AA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iY_KiAiMjLAhXCmoMKHQl_Dy4QjRwIBw&amp;url=https://www.windowssearch-exp.com/images/search?q%3DStatic%2BDischarge%26FORM%3DRESTAB&amp;psig=AFQjCNFNRvLOtrnqdVwM5xq101krpeCB4A&amp;ust=14583158411481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cid:b9b834ca-b617-4b3f-8d26-3a590e8ba577@polarfield.com" TargetMode="External"/><Relationship Id="rId5" Type="http://schemas.openxmlformats.org/officeDocument/2006/relationships/image" Target="../media/image13.jpeg"/><Relationship Id="rId4" Type="http://schemas.openxmlformats.org/officeDocument/2006/relationships/image" Target="cid:96d40457-362d-4e02-919d-72eb462be474@polarfield.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ved=0ahUKEwikmIL3isjLAhWmuIMKHZgQA0oQjRwIBw&amp;url=https://www.nachi.org/static-electricity.htm&amp;psig=AFQjCNFNRvLOtrnqdVwM5xq101krpeCB4A&amp;ust=145831584114811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interest.com/pin/3757697811112735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ightningmaster.com/wp-content/uploads/2016/01/pp-1-s-047.pn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rainger.com/product/AMETEK-HUNTER-SPRING-Static-Discharge-Reel-9UCD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314" y="2133600"/>
            <a:ext cx="8229600" cy="1752600"/>
          </a:xfrm>
        </p:spPr>
        <p:txBody>
          <a:bodyPr>
            <a:normAutofit fontScale="90000"/>
          </a:bodyPr>
          <a:lstStyle/>
          <a:p>
            <a:r>
              <a:rPr lang="en-US" dirty="0" smtClean="0">
                <a:solidFill>
                  <a:srgbClr val="FFFF00"/>
                </a:solidFill>
              </a:rPr>
              <a:t>Dealing With Static Discharge In Polar Environments</a:t>
            </a:r>
            <a:endParaRPr lang="en-US" dirty="0">
              <a:solidFill>
                <a:srgbClr val="FFFF00"/>
              </a:solidFill>
            </a:endParaRPr>
          </a:p>
        </p:txBody>
      </p:sp>
      <p:sp>
        <p:nvSpPr>
          <p:cNvPr id="3" name="Subtitle 2"/>
          <p:cNvSpPr>
            <a:spLocks noGrp="1"/>
          </p:cNvSpPr>
          <p:nvPr>
            <p:ph type="subTitle" idx="1"/>
          </p:nvPr>
        </p:nvSpPr>
        <p:spPr/>
        <p:txBody>
          <a:bodyPr/>
          <a:lstStyle/>
          <a:p>
            <a:endParaRPr lang="en-US" dirty="0"/>
          </a:p>
        </p:txBody>
      </p:sp>
      <p:pic>
        <p:nvPicPr>
          <p:cNvPr id="4" name="irc_mi" descr="http://1stcompucare.files.wordpress.com/2013/01/electro-static-discharg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p:spPr>
      </p:pic>
      <p:sp>
        <p:nvSpPr>
          <p:cNvPr id="5" name="TextBox 4"/>
          <p:cNvSpPr txBox="1"/>
          <p:nvPr/>
        </p:nvSpPr>
        <p:spPr>
          <a:xfrm>
            <a:off x="228600" y="152400"/>
            <a:ext cx="8904514" cy="1446550"/>
          </a:xfrm>
          <a:prstGeom prst="rect">
            <a:avLst/>
          </a:prstGeom>
          <a:noFill/>
        </p:spPr>
        <p:txBody>
          <a:bodyPr wrap="square" rtlCol="0">
            <a:spAutoFit/>
          </a:bodyPr>
          <a:lstStyle/>
          <a:p>
            <a:pPr algn="ctr"/>
            <a:r>
              <a:rPr lang="en-US" sz="4400" dirty="0" smtClean="0">
                <a:solidFill>
                  <a:srgbClr val="FFFF00"/>
                </a:solidFill>
              </a:rPr>
              <a:t>Dealing With Static Discharge In Polar Environments</a:t>
            </a:r>
            <a:endParaRPr lang="en-US" sz="4400" dirty="0">
              <a:solidFill>
                <a:srgbClr val="FFFF00"/>
              </a:solidFill>
            </a:endParaRPr>
          </a:p>
        </p:txBody>
      </p:sp>
      <p:sp>
        <p:nvSpPr>
          <p:cNvPr id="6" name="TextBox 5"/>
          <p:cNvSpPr txBox="1"/>
          <p:nvPr/>
        </p:nvSpPr>
        <p:spPr>
          <a:xfrm>
            <a:off x="304800" y="6096000"/>
            <a:ext cx="8305800" cy="646331"/>
          </a:xfrm>
          <a:prstGeom prst="rect">
            <a:avLst/>
          </a:prstGeom>
          <a:noFill/>
        </p:spPr>
        <p:txBody>
          <a:bodyPr wrap="square" rtlCol="0">
            <a:spAutoFit/>
          </a:bodyPr>
          <a:lstStyle/>
          <a:p>
            <a:r>
              <a:rPr lang="en-US" dirty="0" smtClean="0">
                <a:solidFill>
                  <a:srgbClr val="FFFF00"/>
                </a:solidFill>
              </a:rPr>
              <a:t>2016 Polar Technology Conference Workshop Topic </a:t>
            </a:r>
          </a:p>
          <a:p>
            <a:r>
              <a:rPr lang="en-US" dirty="0" smtClean="0">
                <a:solidFill>
                  <a:srgbClr val="FFFF00"/>
                </a:solidFill>
              </a:rPr>
              <a:t>Facilitated by Tracy Dahl, Polar Field Services</a:t>
            </a:r>
            <a:endParaRPr lang="en-US" dirty="0">
              <a:solidFill>
                <a:srgbClr val="FFFF00"/>
              </a:solidFill>
            </a:endParaRPr>
          </a:p>
        </p:txBody>
      </p:sp>
    </p:spTree>
    <p:extLst>
      <p:ext uri="{BB962C8B-B14F-4D97-AF65-F5344CB8AC3E}">
        <p14:creationId xmlns:p14="http://schemas.microsoft.com/office/powerpoint/2010/main" val="270029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0b2ec647-e3a0-4f04-8ebc-aea558ad4ff5@polar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id:96d40457-362d-4e02-919d-72eb462be474@polarfield.com"/>
          <p:cNvPicPr/>
          <p:nvPr/>
        </p:nvPicPr>
        <p:blipFill rotWithShape="1">
          <a:blip r:embed="rId3" r:link="rId4">
            <a:extLst>
              <a:ext uri="{28A0092B-C50C-407E-A947-70E740481C1C}">
                <a14:useLocalDpi xmlns:a14="http://schemas.microsoft.com/office/drawing/2010/main" val="0"/>
              </a:ext>
            </a:extLst>
          </a:blip>
          <a:srcRect l="32424" r="17014" b="21413"/>
          <a:stretch/>
        </p:blipFill>
        <p:spPr bwMode="auto">
          <a:xfrm>
            <a:off x="6096000" y="3200400"/>
            <a:ext cx="3048000" cy="3657600"/>
          </a:xfrm>
          <a:prstGeom prst="rect">
            <a:avLst/>
          </a:prstGeom>
          <a:noFill/>
          <a:ln>
            <a:noFill/>
          </a:ln>
          <a:extLst>
            <a:ext uri="{53640926-AAD7-44D8-BBD7-CCE9431645EC}">
              <a14:shadowObscured xmlns:a14="http://schemas.microsoft.com/office/drawing/2010/main"/>
            </a:ext>
          </a:extLst>
        </p:spPr>
      </p:pic>
      <p:pic>
        <p:nvPicPr>
          <p:cNvPr id="8" name="Picture 7" descr="cid:b9b834ca-b617-4b3f-8d26-3a590e8ba577@polarfield.com"/>
          <p:cNvPicPr/>
          <p:nvPr/>
        </p:nvPicPr>
        <p:blipFill rotWithShape="1">
          <a:blip r:embed="rId5" r:link="rId6">
            <a:extLst>
              <a:ext uri="{28A0092B-C50C-407E-A947-70E740481C1C}">
                <a14:useLocalDpi xmlns:a14="http://schemas.microsoft.com/office/drawing/2010/main" val="0"/>
              </a:ext>
            </a:extLst>
          </a:blip>
          <a:srcRect l="26485" r="23595"/>
          <a:stretch/>
        </p:blipFill>
        <p:spPr bwMode="auto">
          <a:xfrm>
            <a:off x="-118641" y="8681"/>
            <a:ext cx="2962275" cy="444817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52400" y="5486400"/>
            <a:ext cx="6443241" cy="830997"/>
          </a:xfrm>
          <a:prstGeom prst="rect">
            <a:avLst/>
          </a:prstGeom>
          <a:noFill/>
        </p:spPr>
        <p:txBody>
          <a:bodyPr wrap="square" rtlCol="0">
            <a:spAutoFit/>
          </a:bodyPr>
          <a:lstStyle/>
          <a:p>
            <a:r>
              <a:rPr lang="en-US" sz="2800" dirty="0" smtClean="0">
                <a:solidFill>
                  <a:schemeClr val="bg1"/>
                </a:solidFill>
              </a:rPr>
              <a:t>Grounding Trunk Line @ Camp Raven</a:t>
            </a:r>
          </a:p>
          <a:p>
            <a:r>
              <a:rPr lang="en-US" sz="2000" dirty="0" smtClean="0">
                <a:solidFill>
                  <a:schemeClr val="bg1"/>
                </a:solidFill>
              </a:rPr>
              <a:t>Courtesy of Drew and Silver Williams</a:t>
            </a:r>
            <a:endParaRPr lang="en-US" sz="2000" dirty="0">
              <a:solidFill>
                <a:schemeClr val="bg1"/>
              </a:solidFill>
            </a:endParaRPr>
          </a:p>
        </p:txBody>
      </p:sp>
    </p:spTree>
    <p:extLst>
      <p:ext uri="{BB962C8B-B14F-4D97-AF65-F5344CB8AC3E}">
        <p14:creationId xmlns:p14="http://schemas.microsoft.com/office/powerpoint/2010/main" val="54803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Raven Example</a:t>
            </a:r>
            <a:endParaRPr lang="en-US" dirty="0"/>
          </a:p>
        </p:txBody>
      </p:sp>
      <p:sp>
        <p:nvSpPr>
          <p:cNvPr id="3" name="Content Placeholder 2"/>
          <p:cNvSpPr>
            <a:spLocks noGrp="1"/>
          </p:cNvSpPr>
          <p:nvPr>
            <p:ph idx="1"/>
          </p:nvPr>
        </p:nvSpPr>
        <p:spPr/>
        <p:txBody>
          <a:bodyPr/>
          <a:lstStyle/>
          <a:p>
            <a:r>
              <a:rPr lang="en-US" dirty="0" smtClean="0"/>
              <a:t>Shotgun Approach: Grounding trunk line providing a common reference, static </a:t>
            </a:r>
            <a:r>
              <a:rPr lang="en-US" dirty="0" err="1" smtClean="0"/>
              <a:t>dissipator</a:t>
            </a:r>
            <a:r>
              <a:rPr lang="en-US" dirty="0" smtClean="0"/>
              <a:t>, anti-static mats, separate UPS for computer, surge </a:t>
            </a:r>
            <a:r>
              <a:rPr lang="en-US" dirty="0" err="1" smtClean="0"/>
              <a:t>supressors</a:t>
            </a:r>
            <a:r>
              <a:rPr lang="en-US" dirty="0" smtClean="0"/>
              <a:t>.</a:t>
            </a:r>
          </a:p>
          <a:p>
            <a:r>
              <a:rPr lang="en-US" dirty="0" smtClean="0"/>
              <a:t>Issue was resolved but we don’t know for sure which of the five technologies employed was the true “cure”.</a:t>
            </a:r>
          </a:p>
          <a:p>
            <a:pPr marL="137160" indent="0">
              <a:buNone/>
            </a:pPr>
            <a:endParaRPr lang="en-US" dirty="0"/>
          </a:p>
        </p:txBody>
      </p:sp>
    </p:spTree>
    <p:extLst>
      <p:ext uri="{BB962C8B-B14F-4D97-AF65-F5344CB8AC3E}">
        <p14:creationId xmlns:p14="http://schemas.microsoft.com/office/powerpoint/2010/main" val="121377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Content Placeholder 2"/>
          <p:cNvSpPr>
            <a:spLocks noGrp="1"/>
          </p:cNvSpPr>
          <p:nvPr>
            <p:ph idx="1"/>
          </p:nvPr>
        </p:nvSpPr>
        <p:spPr/>
        <p:txBody>
          <a:bodyPr/>
          <a:lstStyle/>
          <a:p>
            <a:r>
              <a:rPr lang="en-US" dirty="0" smtClean="0"/>
              <a:t>How bad has </a:t>
            </a:r>
            <a:r>
              <a:rPr lang="en-US" dirty="0" smtClean="0"/>
              <a:t>this </a:t>
            </a:r>
            <a:r>
              <a:rPr lang="en-US" dirty="0" smtClean="0"/>
              <a:t>problem been for others?</a:t>
            </a:r>
          </a:p>
          <a:p>
            <a:r>
              <a:rPr lang="en-US" dirty="0" smtClean="0"/>
              <a:t>What approaches have been implemented?</a:t>
            </a:r>
          </a:p>
          <a:p>
            <a:r>
              <a:rPr lang="en-US" dirty="0" smtClean="0"/>
              <a:t>Resources?</a:t>
            </a:r>
          </a:p>
          <a:p>
            <a:pPr marL="137160" indent="0">
              <a:buNone/>
            </a:pPr>
            <a:endParaRPr lang="en-US" dirty="0"/>
          </a:p>
        </p:txBody>
      </p:sp>
    </p:spTree>
    <p:extLst>
      <p:ext uri="{BB962C8B-B14F-4D97-AF65-F5344CB8AC3E}">
        <p14:creationId xmlns:p14="http://schemas.microsoft.com/office/powerpoint/2010/main" val="210876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What’s the Problem?</a:t>
            </a:r>
            <a:endParaRPr lang="en-US" dirty="0"/>
          </a:p>
        </p:txBody>
      </p:sp>
      <p:sp>
        <p:nvSpPr>
          <p:cNvPr id="3" name="Content Placeholder 2"/>
          <p:cNvSpPr>
            <a:spLocks noGrp="1"/>
          </p:cNvSpPr>
          <p:nvPr>
            <p:ph idx="1"/>
          </p:nvPr>
        </p:nvSpPr>
        <p:spPr>
          <a:xfrm>
            <a:off x="457200" y="914400"/>
            <a:ext cx="8229600" cy="2362200"/>
          </a:xfrm>
        </p:spPr>
        <p:txBody>
          <a:bodyPr>
            <a:normAutofit fontScale="92500" lnSpcReduction="20000"/>
          </a:bodyPr>
          <a:lstStyle/>
          <a:p>
            <a:r>
              <a:rPr lang="en-US" dirty="0" smtClean="0"/>
              <a:t>Dry </a:t>
            </a:r>
            <a:r>
              <a:rPr lang="en-US" dirty="0" smtClean="0"/>
              <a:t>and/or frozen environment </a:t>
            </a:r>
            <a:r>
              <a:rPr lang="en-US" dirty="0" smtClean="0"/>
              <a:t>with poor or no earth ground</a:t>
            </a:r>
          </a:p>
          <a:p>
            <a:r>
              <a:rPr lang="en-US" dirty="0" smtClean="0"/>
              <a:t>Wind driven snow develops static potential</a:t>
            </a:r>
          </a:p>
          <a:p>
            <a:r>
              <a:rPr lang="en-US" dirty="0" smtClean="0"/>
              <a:t>If not addressed, can cause anything from </a:t>
            </a:r>
            <a:r>
              <a:rPr lang="en-US" dirty="0" smtClean="0"/>
              <a:t>mild annoyance </a:t>
            </a:r>
            <a:r>
              <a:rPr lang="en-US" dirty="0" smtClean="0"/>
              <a:t>to expensive and potentially project threatening equipment damage.</a:t>
            </a:r>
            <a:endParaRPr lang="en-US" dirty="0"/>
          </a:p>
        </p:txBody>
      </p:sp>
      <p:sp>
        <p:nvSpPr>
          <p:cNvPr id="5" name="TextBox 4"/>
          <p:cNvSpPr txBox="1"/>
          <p:nvPr/>
        </p:nvSpPr>
        <p:spPr>
          <a:xfrm>
            <a:off x="2286000" y="3962400"/>
            <a:ext cx="4876800" cy="369332"/>
          </a:xfrm>
          <a:prstGeom prst="rect">
            <a:avLst/>
          </a:prstGeom>
          <a:noFill/>
        </p:spPr>
        <p:txBody>
          <a:bodyPr wrap="square" rtlCol="0">
            <a:spAutoFit/>
          </a:bodyPr>
          <a:lstStyle/>
          <a:p>
            <a:endParaRPr lang="en-US" dirty="0"/>
          </a:p>
        </p:txBody>
      </p:sp>
      <p:pic>
        <p:nvPicPr>
          <p:cNvPr id="1026" name="Picture 2" descr="https://d12m281ylf13f0.cloudfront.net/images10/staticjp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0"/>
            <a:ext cx="4724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3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055914"/>
          </a:xfrm>
        </p:spPr>
        <p:txBody>
          <a:bodyPr/>
          <a:lstStyle/>
          <a:p>
            <a:r>
              <a:rPr lang="en-US" dirty="0" smtClean="0"/>
              <a:t>What Is It?</a:t>
            </a:r>
            <a:endParaRPr lang="en-US" dirty="0"/>
          </a:p>
        </p:txBody>
      </p:sp>
      <p:sp>
        <p:nvSpPr>
          <p:cNvPr id="3" name="Content Placeholder 2"/>
          <p:cNvSpPr>
            <a:spLocks noGrp="1"/>
          </p:cNvSpPr>
          <p:nvPr>
            <p:ph idx="1"/>
          </p:nvPr>
        </p:nvSpPr>
        <p:spPr>
          <a:xfrm>
            <a:off x="457200" y="1219200"/>
            <a:ext cx="8229600" cy="5547360"/>
          </a:xfrm>
        </p:spPr>
        <p:txBody>
          <a:bodyPr>
            <a:normAutofit fontScale="85000" lnSpcReduction="20000"/>
          </a:bodyPr>
          <a:lstStyle/>
          <a:p>
            <a:r>
              <a:rPr lang="en-US" dirty="0"/>
              <a:t>Static electricity is the buildup of electrical charges on the surface of non-conducting materials</a:t>
            </a:r>
            <a:r>
              <a:rPr lang="en-US" dirty="0" smtClean="0"/>
              <a:t>.</a:t>
            </a:r>
          </a:p>
          <a:p>
            <a:r>
              <a:rPr lang="en-US" dirty="0" smtClean="0"/>
              <a:t>Static can be thousands or even tens of thousands of Volts, but almost no current.</a:t>
            </a:r>
          </a:p>
          <a:p>
            <a:r>
              <a:rPr lang="en-US" dirty="0"/>
              <a:t>Static typically forms when two materials come into contact, and some of the charges redistribute by moving from one material to the other. This leaves a net positive charge on one material and an equal negative charge on the other, both of which will remain if the two materials separate. If the net charges grow faster than a material can dissipate them, an electrostatic charge builds up</a:t>
            </a:r>
            <a:r>
              <a:rPr lang="en-US" dirty="0" smtClean="0"/>
              <a:t>.</a:t>
            </a:r>
          </a:p>
          <a:p>
            <a:r>
              <a:rPr lang="en-US" dirty="0"/>
              <a:t>The excess charge can suddenly neutralize by a flow of charges to the surroundings, known as an electrostatic discharge or static spark. By super-heating the surrounding air and causing it to rapidly expand, the discharge is both visible and audible.</a:t>
            </a:r>
          </a:p>
        </p:txBody>
      </p:sp>
    </p:spTree>
    <p:extLst>
      <p:ext uri="{BB962C8B-B14F-4D97-AF65-F5344CB8AC3E}">
        <p14:creationId xmlns:p14="http://schemas.microsoft.com/office/powerpoint/2010/main" val="163796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Controlling Static Discharge</a:t>
            </a:r>
            <a:endParaRPr lang="en-US" dirty="0"/>
          </a:p>
        </p:txBody>
      </p:sp>
      <p:sp>
        <p:nvSpPr>
          <p:cNvPr id="3" name="Content Placeholder 2"/>
          <p:cNvSpPr>
            <a:spLocks noGrp="1"/>
          </p:cNvSpPr>
          <p:nvPr>
            <p:ph idx="1"/>
          </p:nvPr>
        </p:nvSpPr>
        <p:spPr>
          <a:xfrm>
            <a:off x="457200" y="762000"/>
            <a:ext cx="8229600" cy="5928360"/>
          </a:xfrm>
        </p:spPr>
        <p:txBody>
          <a:bodyPr/>
          <a:lstStyle/>
          <a:p>
            <a:r>
              <a:rPr lang="en-US" dirty="0" smtClean="0"/>
              <a:t>Pick a more humid environment to work in</a:t>
            </a:r>
          </a:p>
          <a:p>
            <a:r>
              <a:rPr lang="en-US" dirty="0" smtClean="0"/>
              <a:t>Reduce potential between sources by tying together with a really good equipment ground.</a:t>
            </a:r>
            <a:r>
              <a:rPr lang="en-US" dirty="0"/>
              <a:t> </a:t>
            </a:r>
            <a:r>
              <a:rPr lang="en-US" dirty="0" smtClean="0"/>
              <a:t>In some locations it makes sense to run a </a:t>
            </a:r>
            <a:r>
              <a:rPr lang="en-US" dirty="0" smtClean="0"/>
              <a:t>grounding bus </a:t>
            </a:r>
            <a:r>
              <a:rPr lang="en-US" dirty="0" smtClean="0"/>
              <a:t>on the walls.</a:t>
            </a:r>
          </a:p>
          <a:p>
            <a:r>
              <a:rPr lang="en-US" dirty="0" smtClean="0"/>
              <a:t>Transient voltage surge suppression</a:t>
            </a:r>
          </a:p>
          <a:p>
            <a:r>
              <a:rPr lang="en-US" dirty="0" smtClean="0"/>
              <a:t>Anti-static </a:t>
            </a:r>
            <a:r>
              <a:rPr lang="en-US" dirty="0"/>
              <a:t>wrist bands or other means to reduce </a:t>
            </a:r>
            <a:r>
              <a:rPr lang="en-US" dirty="0" smtClean="0"/>
              <a:t>potential</a:t>
            </a:r>
          </a:p>
          <a:p>
            <a:r>
              <a:rPr lang="en-US" dirty="0" smtClean="0"/>
              <a:t>Conductive anti-static floor and bench mats</a:t>
            </a:r>
          </a:p>
          <a:p>
            <a:r>
              <a:rPr lang="en-US" dirty="0" smtClean="0"/>
              <a:t>Electrically isolate with independent power supplies, etc.</a:t>
            </a:r>
          </a:p>
          <a:p>
            <a:r>
              <a:rPr lang="en-US" dirty="0" smtClean="0"/>
              <a:t>Employ static </a:t>
            </a:r>
            <a:r>
              <a:rPr lang="en-US" dirty="0" err="1" smtClean="0"/>
              <a:t>dissipators</a:t>
            </a:r>
            <a:endParaRPr lang="en-US" dirty="0" smtClean="0"/>
          </a:p>
        </p:txBody>
      </p:sp>
    </p:spTree>
    <p:extLst>
      <p:ext uri="{BB962C8B-B14F-4D97-AF65-F5344CB8AC3E}">
        <p14:creationId xmlns:p14="http://schemas.microsoft.com/office/powerpoint/2010/main" val="272949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5719"/>
          </a:xfrm>
        </p:spPr>
        <p:txBody>
          <a:bodyPr>
            <a:normAutofit fontScale="25000" lnSpcReduction="20000"/>
          </a:bodyPr>
          <a:lstStyle/>
          <a:p>
            <a:endParaRPr lang="en-US" dirty="0"/>
          </a:p>
        </p:txBody>
      </p:sp>
      <p:pic>
        <p:nvPicPr>
          <p:cNvPr id="2050" name="Picture 2" descr="https://s-media-cache-ak0.pinimg.com/736x/73/24/3a/73243a489a69cb7bc91705ae090f6df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4495800"/>
            <a:ext cx="3200400" cy="400110"/>
          </a:xfrm>
          <a:prstGeom prst="rect">
            <a:avLst/>
          </a:prstGeom>
          <a:noFill/>
        </p:spPr>
        <p:txBody>
          <a:bodyPr wrap="square" rtlCol="0">
            <a:spAutoFit/>
          </a:bodyPr>
          <a:lstStyle/>
          <a:p>
            <a:r>
              <a:rPr lang="en-US" sz="2000" b="1" dirty="0" smtClean="0">
                <a:solidFill>
                  <a:schemeClr val="bg1"/>
                </a:solidFill>
              </a:rPr>
              <a:t>Static </a:t>
            </a:r>
            <a:r>
              <a:rPr lang="en-US" sz="2000" b="1" dirty="0" err="1" smtClean="0">
                <a:solidFill>
                  <a:schemeClr val="bg1"/>
                </a:solidFill>
              </a:rPr>
              <a:t>Dissipator</a:t>
            </a:r>
            <a:r>
              <a:rPr lang="en-US" sz="2000" b="1" dirty="0" smtClean="0">
                <a:solidFill>
                  <a:schemeClr val="bg1"/>
                </a:solidFill>
              </a:rPr>
              <a:t> Type 1</a:t>
            </a:r>
            <a:endParaRPr lang="en-US" sz="2000" b="1" dirty="0">
              <a:solidFill>
                <a:schemeClr val="bg1"/>
              </a:solidFill>
            </a:endParaRPr>
          </a:p>
        </p:txBody>
      </p:sp>
    </p:spTree>
    <p:extLst>
      <p:ext uri="{BB962C8B-B14F-4D97-AF65-F5344CB8AC3E}">
        <p14:creationId xmlns:p14="http://schemas.microsoft.com/office/powerpoint/2010/main" val="3163377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endParaRPr lang="en-US" dirty="0"/>
          </a:p>
        </p:txBody>
      </p:sp>
      <p:sp>
        <p:nvSpPr>
          <p:cNvPr id="3" name="Content Placeholder 2"/>
          <p:cNvSpPr>
            <a:spLocks noGrp="1"/>
          </p:cNvSpPr>
          <p:nvPr>
            <p:ph idx="1"/>
          </p:nvPr>
        </p:nvSpPr>
        <p:spPr>
          <a:xfrm>
            <a:off x="457200" y="1600200"/>
            <a:ext cx="5562600" cy="685800"/>
          </a:xfrm>
        </p:spPr>
        <p:txBody>
          <a:bodyPr/>
          <a:lstStyle/>
          <a:p>
            <a:endParaRPr lang="en-US" dirty="0"/>
          </a:p>
        </p:txBody>
      </p:sp>
      <p:pic>
        <p:nvPicPr>
          <p:cNvPr id="3074" name="Picture 2" descr="pp 1 s   04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9425" y="-14905038"/>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ightningmaster.com/wp-content/uploads/2016/01/pp-1-s-0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68"/>
            <a:ext cx="6448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48425" y="457200"/>
            <a:ext cx="2466975" cy="1569660"/>
          </a:xfrm>
          <a:prstGeom prst="rect">
            <a:avLst/>
          </a:prstGeom>
          <a:noFill/>
        </p:spPr>
        <p:txBody>
          <a:bodyPr wrap="square" rtlCol="0">
            <a:spAutoFit/>
          </a:bodyPr>
          <a:lstStyle/>
          <a:p>
            <a:r>
              <a:rPr lang="en-US" sz="3200" dirty="0" smtClean="0"/>
              <a:t>Static </a:t>
            </a:r>
            <a:r>
              <a:rPr lang="en-US" sz="3200" dirty="0" err="1" smtClean="0"/>
              <a:t>Dissipator</a:t>
            </a:r>
            <a:r>
              <a:rPr lang="en-US" sz="3200" dirty="0" smtClean="0"/>
              <a:t> </a:t>
            </a:r>
          </a:p>
          <a:p>
            <a:r>
              <a:rPr lang="en-US" sz="3200" dirty="0" smtClean="0"/>
              <a:t>Type 2</a:t>
            </a:r>
            <a:endParaRPr lang="en-US" sz="3200" dirty="0"/>
          </a:p>
        </p:txBody>
      </p:sp>
    </p:spTree>
    <p:extLst>
      <p:ext uri="{BB962C8B-B14F-4D97-AF65-F5344CB8AC3E}">
        <p14:creationId xmlns:p14="http://schemas.microsoft.com/office/powerpoint/2010/main" val="3130717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Surge Suppression</a:t>
            </a:r>
            <a:endParaRPr lang="en-US" dirty="0"/>
          </a:p>
        </p:txBody>
      </p:sp>
      <p:sp>
        <p:nvSpPr>
          <p:cNvPr id="3" name="Content Placeholder 2"/>
          <p:cNvSpPr>
            <a:spLocks noGrp="1"/>
          </p:cNvSpPr>
          <p:nvPr>
            <p:ph idx="1"/>
          </p:nvPr>
        </p:nvSpPr>
        <p:spPr>
          <a:xfrm>
            <a:off x="457200" y="2362200"/>
            <a:ext cx="8229600" cy="20574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390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4952999"/>
            <a:ext cx="9144000" cy="193899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Forget the old Delta surge arrestors</a:t>
            </a:r>
          </a:p>
          <a:p>
            <a:pPr marL="285750" indent="-285750">
              <a:buFont typeface="Arial" panose="020B0604020202020204" pitchFamily="34" charset="0"/>
              <a:buChar char="•"/>
            </a:pPr>
            <a:r>
              <a:rPr lang="en-US" sz="3200" dirty="0" smtClean="0"/>
              <a:t>Newer, far more sensitive devices are </a:t>
            </a:r>
            <a:r>
              <a:rPr lang="en-US" sz="3200" dirty="0" smtClean="0"/>
              <a:t>available that use metal oxide </a:t>
            </a:r>
            <a:r>
              <a:rPr lang="en-US" sz="3200" dirty="0" err="1" smtClean="0"/>
              <a:t>varistors</a:t>
            </a:r>
            <a:r>
              <a:rPr lang="en-US" sz="3200" dirty="0" smtClean="0"/>
              <a:t> (MOV’s).</a:t>
            </a:r>
            <a:endParaRPr lang="en-US" sz="32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42810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lstStyle/>
          <a:p>
            <a:endParaRPr lang="en-US"/>
          </a:p>
        </p:txBody>
      </p:sp>
      <p:sp>
        <p:nvSpPr>
          <p:cNvPr id="3" name="Content Placeholder 2"/>
          <p:cNvSpPr>
            <a:spLocks noGrp="1"/>
          </p:cNvSpPr>
          <p:nvPr>
            <p:ph idx="1"/>
          </p:nvPr>
        </p:nvSpPr>
        <p:spPr>
          <a:xfrm>
            <a:off x="457200" y="1600200"/>
            <a:ext cx="4038600" cy="533400"/>
          </a:xfrm>
        </p:spPr>
        <p:txBody>
          <a:bodyPr/>
          <a:lstStyle/>
          <a:p>
            <a:endParaRPr lang="en-US" dirty="0"/>
          </a:p>
        </p:txBody>
      </p:sp>
      <p:pic>
        <p:nvPicPr>
          <p:cNvPr id="5122" name="Picture 2" descr="Anti Static Discharge Wrist Strap PC Grounding 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7" y="76200"/>
            <a:ext cx="467677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atic.grainger.com/rp/s/is/image/Grainger/9UCD4_AS01?$mdm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932" y="2819400"/>
            <a:ext cx="406626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4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0" y="152400"/>
            <a:ext cx="7239000" cy="830997"/>
          </a:xfrm>
          <a:prstGeom prst="rect">
            <a:avLst/>
          </a:prstGeom>
          <a:noFill/>
        </p:spPr>
        <p:txBody>
          <a:bodyPr wrap="square" rtlCol="0">
            <a:spAutoFit/>
          </a:bodyPr>
          <a:lstStyle/>
          <a:p>
            <a:pPr algn="ctr"/>
            <a:r>
              <a:rPr lang="en-US" sz="2400" dirty="0" smtClean="0"/>
              <a:t>Sometimes more really is better. Substrate </a:t>
            </a:r>
            <a:r>
              <a:rPr lang="en-US" sz="2400" dirty="0" smtClean="0"/>
              <a:t>with poor conductivity requires </a:t>
            </a:r>
            <a:r>
              <a:rPr lang="en-US" sz="2400" dirty="0" smtClean="0"/>
              <a:t>extensive </a:t>
            </a:r>
            <a:r>
              <a:rPr lang="en-US" sz="2400" dirty="0" smtClean="0"/>
              <a:t>measures.</a:t>
            </a:r>
            <a:endParaRPr lang="en-US" sz="2400" dirty="0"/>
          </a:p>
        </p:txBody>
      </p:sp>
    </p:spTree>
    <p:extLst>
      <p:ext uri="{BB962C8B-B14F-4D97-AF65-F5344CB8AC3E}">
        <p14:creationId xmlns:p14="http://schemas.microsoft.com/office/powerpoint/2010/main" val="359113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390</TotalTime>
  <Words>311</Words>
  <Application>Microsoft Office PowerPoint</Application>
  <PresentationFormat>On-screen Show (4:3)</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Dealing With Static Discharge In Polar Environments</vt:lpstr>
      <vt:lpstr>What’s the Problem?</vt:lpstr>
      <vt:lpstr>What Is It?</vt:lpstr>
      <vt:lpstr>Controlling Static Discharge</vt:lpstr>
      <vt:lpstr>PowerPoint Presentation</vt:lpstr>
      <vt:lpstr>PowerPoint Presentation</vt:lpstr>
      <vt:lpstr>Surge Suppression</vt:lpstr>
      <vt:lpstr>PowerPoint Presentation</vt:lpstr>
      <vt:lpstr>PowerPoint Presentation</vt:lpstr>
      <vt:lpstr>PowerPoint Presentation</vt:lpstr>
      <vt:lpstr>Camp Raven Example</vt:lpstr>
      <vt:lpstr>Open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Static Discharge In Polar Environments</dc:title>
  <dc:creator>Tracy Dahl</dc:creator>
  <cp:lastModifiedBy>Tracy Dahl</cp:lastModifiedBy>
  <cp:revision>15</cp:revision>
  <dcterms:created xsi:type="dcterms:W3CDTF">2016-03-17T15:41:45Z</dcterms:created>
  <dcterms:modified xsi:type="dcterms:W3CDTF">2016-03-22T02:07:04Z</dcterms:modified>
</cp:coreProperties>
</file>