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304" r:id="rId3"/>
    <p:sldId id="258" r:id="rId4"/>
    <p:sldId id="291" r:id="rId5"/>
    <p:sldId id="259" r:id="rId6"/>
    <p:sldId id="330" r:id="rId7"/>
    <p:sldId id="298" r:id="rId8"/>
    <p:sldId id="324" r:id="rId9"/>
    <p:sldId id="325" r:id="rId10"/>
    <p:sldId id="327" r:id="rId11"/>
    <p:sldId id="328" r:id="rId12"/>
    <p:sldId id="326" r:id="rId13"/>
    <p:sldId id="302" r:id="rId14"/>
    <p:sldId id="334" r:id="rId15"/>
    <p:sldId id="335" r:id="rId16"/>
    <p:sldId id="329" r:id="rId17"/>
    <p:sldId id="305" r:id="rId18"/>
    <p:sldId id="307" r:id="rId19"/>
    <p:sldId id="315" r:id="rId20"/>
    <p:sldId id="322" r:id="rId21"/>
    <p:sldId id="316" r:id="rId22"/>
    <p:sldId id="312" r:id="rId23"/>
    <p:sldId id="318" r:id="rId24"/>
    <p:sldId id="299" r:id="rId25"/>
    <p:sldId id="292" r:id="rId26"/>
    <p:sldId id="293" r:id="rId27"/>
    <p:sldId id="306" r:id="rId28"/>
    <p:sldId id="294" r:id="rId29"/>
    <p:sldId id="310" r:id="rId30"/>
    <p:sldId id="319" r:id="rId31"/>
    <p:sldId id="320" r:id="rId32"/>
    <p:sldId id="337"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34" autoAdjust="0"/>
    <p:restoredTop sz="75304" autoAdjust="0"/>
  </p:normalViewPr>
  <p:slideViewPr>
    <p:cSldViewPr snapToGrid="0">
      <p:cViewPr>
        <p:scale>
          <a:sx n="60" d="100"/>
          <a:sy n="60" d="100"/>
        </p:scale>
        <p:origin x="1906" y="115"/>
      </p:cViewPr>
      <p:guideLst>
        <p:guide orient="horz" pos="2160"/>
        <p:guide pos="2880"/>
      </p:guideLst>
    </p:cSldViewPr>
  </p:slideViewPr>
  <p:notesTextViewPr>
    <p:cViewPr>
      <p:scale>
        <a:sx n="1" d="1"/>
        <a:sy n="1" d="1"/>
      </p:scale>
      <p:origin x="0" y="0"/>
    </p:cViewPr>
  </p:notesTextViewPr>
  <p:gridSpacing cx="38405" cy="384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1F5BCB-F032-4C64-9783-8CC91AA89232}" type="datetimeFigureOut">
              <a:rPr lang="en-US" smtClean="0"/>
              <a:t>3/20/2016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DC40221-0582-4FE8-AED9-EFD1ACDBF32F}" type="slidenum">
              <a:rPr lang="en-US" smtClean="0"/>
              <a:t>‹#›</a:t>
            </a:fld>
            <a:endParaRPr lang="en-US"/>
          </a:p>
        </p:txBody>
      </p:sp>
    </p:spTree>
    <p:extLst>
      <p:ext uri="{BB962C8B-B14F-4D97-AF65-F5344CB8AC3E}">
        <p14:creationId xmlns:p14="http://schemas.microsoft.com/office/powerpoint/2010/main" val="3975123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 my</a:t>
            </a:r>
            <a:r>
              <a:rPr lang="en-US" baseline="0" dirty="0" smtClean="0"/>
              <a:t> name is Jason Hebert.  I am the Polar services manager with IRIS PASSCAL.  Today I am going to talk about advances in remote seismic station technology.</a:t>
            </a:r>
            <a:endParaRPr lang="en-US" dirty="0"/>
          </a:p>
        </p:txBody>
      </p:sp>
      <p:sp>
        <p:nvSpPr>
          <p:cNvPr id="4" name="Slide Number Placeholder 3"/>
          <p:cNvSpPr>
            <a:spLocks noGrp="1"/>
          </p:cNvSpPr>
          <p:nvPr>
            <p:ph type="sldNum" sz="quarter" idx="10"/>
          </p:nvPr>
        </p:nvSpPr>
        <p:spPr/>
        <p:txBody>
          <a:bodyPr/>
          <a:lstStyle/>
          <a:p>
            <a:fld id="{BDC40221-0582-4FE8-AED9-EFD1ACDBF32F}" type="slidenum">
              <a:rPr lang="en-US" smtClean="0"/>
              <a:t>1</a:t>
            </a:fld>
            <a:endParaRPr lang="en-US"/>
          </a:p>
        </p:txBody>
      </p:sp>
    </p:spTree>
    <p:extLst>
      <p:ext uri="{BB962C8B-B14F-4D97-AF65-F5344CB8AC3E}">
        <p14:creationId xmlns:p14="http://schemas.microsoft.com/office/powerpoint/2010/main" val="2108783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initial</a:t>
            </a:r>
            <a:r>
              <a:rPr lang="en-US" baseline="0" dirty="0" smtClean="0"/>
              <a:t> hardware cost is </a:t>
            </a:r>
            <a:r>
              <a:rPr lang="en-US" b="1" baseline="0" dirty="0" smtClean="0">
                <a:solidFill>
                  <a:srgbClr val="C00000"/>
                </a:solidFill>
              </a:rPr>
              <a:t>~$5000 </a:t>
            </a:r>
            <a:r>
              <a:rPr lang="en-US" baseline="0" dirty="0" smtClean="0"/>
              <a:t>including the additional hardware from </a:t>
            </a:r>
            <a:r>
              <a:rPr lang="en-US" baseline="0" dirty="0" err="1" smtClean="0"/>
              <a:t>Xeos</a:t>
            </a:r>
            <a:r>
              <a:rPr lang="en-US" baseline="0" dirty="0" smtClean="0"/>
              <a:t>.  </a:t>
            </a:r>
            <a:r>
              <a:rPr lang="en-US" dirty="0" smtClean="0"/>
              <a:t>Based on published</a:t>
            </a:r>
            <a:r>
              <a:rPr lang="en-US" baseline="0" dirty="0" smtClean="0"/>
              <a:t> rates from </a:t>
            </a:r>
            <a:r>
              <a:rPr lang="en-US" baseline="0" dirty="0" err="1" smtClean="0"/>
              <a:t>Xeos</a:t>
            </a:r>
            <a:r>
              <a:rPr lang="en-US" baseline="0" dirty="0" smtClean="0"/>
              <a:t> Technologies, at the average data production rate of ~7.8Mbyte/day seen in Antarctica sampling at 40 and 1 Hz, we can expect to run a Pilot station for approximately $8500 per year.  There are also pooling options available which we haven’t fully explored yet where we could share data across units, potentially lowering the overall cost per unit.  </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BDC40221-0582-4FE8-AED9-EFD1ACDBF32F}" type="slidenum">
              <a:rPr lang="en-US" smtClean="0"/>
              <a:t>10</a:t>
            </a:fld>
            <a:endParaRPr lang="en-US"/>
          </a:p>
        </p:txBody>
      </p:sp>
    </p:spTree>
    <p:extLst>
      <p:ext uri="{BB962C8B-B14F-4D97-AF65-F5344CB8AC3E}">
        <p14:creationId xmlns:p14="http://schemas.microsoft.com/office/powerpoint/2010/main" val="349328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Initial results</a:t>
            </a:r>
            <a:r>
              <a:rPr lang="en-US" baseline="0" dirty="0" smtClean="0"/>
              <a:t> show that the Pilot could be an effective and affordable (relative) means of moving real time seismic data in some instances.  Further optimization needs to be done to shore out inefficiencies, in particular the movement of data off the Q330.  The Q330 was designed for minimum latency, not max throughput.  Some potential solutions include moving the data archiving off secondary archiving unit, or pulling from the storage media rather than the Q330s buffer.  This would require some additional I/O smarts however to keep the power in an acceptable range.</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Continued</a:t>
            </a:r>
            <a:r>
              <a:rPr lang="en-US" baseline="0" dirty="0" smtClean="0"/>
              <a:t> testing will include bench testing and further tuning of the Q330 and Antelope database telemetry settings, cold testing in our environmental chambers, and installation of the unit for a year round test near the DY2 site on the South Greenland Ice sheet, collocated with a current GLISN station. </a:t>
            </a:r>
            <a:endParaRPr lang="en-US" baseline="0" dirty="0" smtClean="0"/>
          </a:p>
        </p:txBody>
      </p:sp>
      <p:sp>
        <p:nvSpPr>
          <p:cNvPr id="4" name="Slide Number Placeholder 3"/>
          <p:cNvSpPr>
            <a:spLocks noGrp="1"/>
          </p:cNvSpPr>
          <p:nvPr>
            <p:ph type="sldNum" sz="quarter" idx="10"/>
          </p:nvPr>
        </p:nvSpPr>
        <p:spPr/>
        <p:txBody>
          <a:bodyPr/>
          <a:lstStyle/>
          <a:p>
            <a:fld id="{BDC40221-0582-4FE8-AED9-EFD1ACDBF32F}" type="slidenum">
              <a:rPr lang="en-US" smtClean="0"/>
              <a:t>11</a:t>
            </a:fld>
            <a:endParaRPr lang="en-US"/>
          </a:p>
        </p:txBody>
      </p:sp>
    </p:spTree>
    <p:extLst>
      <p:ext uri="{BB962C8B-B14F-4D97-AF65-F5344CB8AC3E}">
        <p14:creationId xmlns:p14="http://schemas.microsoft.com/office/powerpoint/2010/main" val="349328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Rudics</a:t>
            </a:r>
            <a:r>
              <a:rPr lang="en-US" dirty="0" smtClean="0"/>
              <a:t> tunnel software or RUTUS</a:t>
            </a:r>
            <a:r>
              <a:rPr lang="en-US" baseline="0" dirty="0" smtClean="0"/>
              <a:t> is a development effort we have undergone with </a:t>
            </a:r>
            <a:r>
              <a:rPr lang="en-US" baseline="0" dirty="0" err="1" smtClean="0"/>
              <a:t>Xeos</a:t>
            </a:r>
            <a:r>
              <a:rPr lang="en-US" baseline="0" dirty="0" smtClean="0"/>
              <a:t> Technologies to develop an improved tunnel software for </a:t>
            </a:r>
            <a:r>
              <a:rPr lang="en-US" baseline="0" dirty="0" err="1" smtClean="0"/>
              <a:t>Rudics</a:t>
            </a:r>
            <a:r>
              <a:rPr lang="en-US" baseline="0" dirty="0" smtClean="0"/>
              <a:t> telemetry over the past year and a half to address some of the limitations of the current tunnel software.  </a:t>
            </a:r>
            <a:endParaRPr lang="en-US" dirty="0"/>
          </a:p>
        </p:txBody>
      </p:sp>
      <p:sp>
        <p:nvSpPr>
          <p:cNvPr id="4" name="Slide Number Placeholder 3"/>
          <p:cNvSpPr>
            <a:spLocks noGrp="1"/>
          </p:cNvSpPr>
          <p:nvPr>
            <p:ph type="sldNum" sz="quarter" idx="10"/>
          </p:nvPr>
        </p:nvSpPr>
        <p:spPr/>
        <p:txBody>
          <a:bodyPr/>
          <a:lstStyle/>
          <a:p>
            <a:fld id="{BDC40221-0582-4FE8-AED9-EFD1ACDBF32F}" type="slidenum">
              <a:rPr lang="en-US" smtClean="0"/>
              <a:t>12</a:t>
            </a:fld>
            <a:endParaRPr lang="en-US"/>
          </a:p>
        </p:txBody>
      </p:sp>
    </p:spTree>
    <p:extLst>
      <p:ext uri="{BB962C8B-B14F-4D97-AF65-F5344CB8AC3E}">
        <p14:creationId xmlns:p14="http://schemas.microsoft.com/office/powerpoint/2010/main" val="1633310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Eliminated</a:t>
            </a:r>
            <a:r>
              <a:rPr lang="en-US" baseline="0" dirty="0" smtClean="0"/>
              <a:t> socket hang issues.  </a:t>
            </a:r>
            <a:r>
              <a:rPr lang="en-US" baseline="0" dirty="0" err="1" smtClean="0"/>
              <a:t>Allowes</a:t>
            </a:r>
            <a:r>
              <a:rPr lang="en-US" baseline="0" dirty="0" smtClean="0"/>
              <a:t> for automatic configuration of both XI 100 and XI 202 units, as well as Pilot configurability.  Tunnel configuration templates, reducing setup time and errors.  Allows for IP based SBD reception of Mobile Originated messages (eliminates CPU hogging scanning large email accounts).  Built in warnings to prevent duplicate port-usage configurations. </a:t>
            </a:r>
            <a:endParaRPr lang="en-US" dirty="0"/>
          </a:p>
        </p:txBody>
      </p:sp>
      <p:sp>
        <p:nvSpPr>
          <p:cNvPr id="4" name="Slide Number Placeholder 3"/>
          <p:cNvSpPr>
            <a:spLocks noGrp="1"/>
          </p:cNvSpPr>
          <p:nvPr>
            <p:ph type="sldNum" sz="quarter" idx="10"/>
          </p:nvPr>
        </p:nvSpPr>
        <p:spPr/>
        <p:txBody>
          <a:bodyPr/>
          <a:lstStyle/>
          <a:p>
            <a:fld id="{BDC40221-0582-4FE8-AED9-EFD1ACDBF32F}" type="slidenum">
              <a:rPr lang="en-US" smtClean="0"/>
              <a:t>13</a:t>
            </a:fld>
            <a:endParaRPr lang="en-US"/>
          </a:p>
        </p:txBody>
      </p:sp>
    </p:spTree>
    <p:extLst>
      <p:ext uri="{BB962C8B-B14F-4D97-AF65-F5344CB8AC3E}">
        <p14:creationId xmlns:p14="http://schemas.microsoft.com/office/powerpoint/2010/main" val="629107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picture of one of the pages,</a:t>
            </a:r>
            <a:r>
              <a:rPr lang="en-US" baseline="0" dirty="0" smtClean="0"/>
              <a:t> showing units organized on the left and configuration and data pages on the right.</a:t>
            </a:r>
            <a:endParaRPr lang="en-US" dirty="0"/>
          </a:p>
        </p:txBody>
      </p:sp>
      <p:sp>
        <p:nvSpPr>
          <p:cNvPr id="4" name="Slide Number Placeholder 3"/>
          <p:cNvSpPr>
            <a:spLocks noGrp="1"/>
          </p:cNvSpPr>
          <p:nvPr>
            <p:ph type="sldNum" sz="quarter" idx="10"/>
          </p:nvPr>
        </p:nvSpPr>
        <p:spPr/>
        <p:txBody>
          <a:bodyPr/>
          <a:lstStyle/>
          <a:p>
            <a:fld id="{BDC40221-0582-4FE8-AED9-EFD1ACDBF32F}" type="slidenum">
              <a:rPr lang="en-US" smtClean="0"/>
              <a:t>14</a:t>
            </a:fld>
            <a:endParaRPr lang="en-US"/>
          </a:p>
        </p:txBody>
      </p:sp>
    </p:spTree>
    <p:extLst>
      <p:ext uri="{BB962C8B-B14F-4D97-AF65-F5344CB8AC3E}">
        <p14:creationId xmlns:p14="http://schemas.microsoft.com/office/powerpoint/2010/main" val="1079675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Testing</a:t>
            </a:r>
            <a:r>
              <a:rPr lang="en-US" baseline="0" dirty="0" smtClean="0"/>
              <a:t> will continue at the PIC as well as in the field, with an updated FW allowing for GLISN network XI-100s to be moved to the new tunnel.  Further developments we hope to pursue are to include integration of a database into RUTUS and which graphic display of network data, smart RUTUS-side management of RUDICS I/O states, group configurability. </a:t>
            </a:r>
            <a:endParaRPr lang="en-US" dirty="0"/>
          </a:p>
        </p:txBody>
      </p:sp>
      <p:sp>
        <p:nvSpPr>
          <p:cNvPr id="4" name="Slide Number Placeholder 3"/>
          <p:cNvSpPr>
            <a:spLocks noGrp="1"/>
          </p:cNvSpPr>
          <p:nvPr>
            <p:ph type="sldNum" sz="quarter" idx="10"/>
          </p:nvPr>
        </p:nvSpPr>
        <p:spPr/>
        <p:txBody>
          <a:bodyPr/>
          <a:lstStyle/>
          <a:p>
            <a:fld id="{BDC40221-0582-4FE8-AED9-EFD1ACDBF32F}" type="slidenum">
              <a:rPr lang="en-US" smtClean="0"/>
              <a:t>15</a:t>
            </a:fld>
            <a:endParaRPr lang="en-US"/>
          </a:p>
        </p:txBody>
      </p:sp>
    </p:spTree>
    <p:extLst>
      <p:ext uri="{BB962C8B-B14F-4D97-AF65-F5344CB8AC3E}">
        <p14:creationId xmlns:p14="http://schemas.microsoft.com/office/powerpoint/2010/main" val="3399919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are currently working with </a:t>
            </a:r>
            <a:r>
              <a:rPr lang="en-US" baseline="0" dirty="0" err="1" smtClean="0"/>
              <a:t>Xeos</a:t>
            </a:r>
            <a:r>
              <a:rPr lang="en-US" baseline="0" dirty="0" smtClean="0"/>
              <a:t> to develop firmware for the XI-202 SBD only unit capable of communicating with all data loggers currently used at the PIC for </a:t>
            </a:r>
            <a:r>
              <a:rPr lang="en-US" baseline="0" dirty="0" err="1" smtClean="0"/>
              <a:t>broadbabnd</a:t>
            </a:r>
            <a:r>
              <a:rPr lang="en-US" baseline="0" dirty="0" smtClean="0"/>
              <a:t> seismology, expanding our capability from just the </a:t>
            </a:r>
            <a:r>
              <a:rPr lang="en-US" baseline="0" dirty="0" err="1" smtClean="0"/>
              <a:t>Quanterra</a:t>
            </a:r>
            <a:r>
              <a:rPr lang="en-US" baseline="0" dirty="0" smtClean="0"/>
              <a:t> Q330 to the </a:t>
            </a:r>
            <a:r>
              <a:rPr lang="en-US" baseline="0" dirty="0" err="1" smtClean="0"/>
              <a:t>RefTek</a:t>
            </a:r>
            <a:r>
              <a:rPr lang="en-US" baseline="0" dirty="0" smtClean="0"/>
              <a:t> RT130 and the </a:t>
            </a:r>
            <a:r>
              <a:rPr lang="en-US" baseline="0" dirty="0" err="1" smtClean="0"/>
              <a:t>Nanometrics</a:t>
            </a:r>
            <a:r>
              <a:rPr lang="en-US" baseline="0" dirty="0" smtClean="0"/>
              <a:t> Meridian and Centaur data loggers.  We currently have a beta version which is in testing.</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BDC40221-0582-4FE8-AED9-EFD1ACDBF32F}" type="slidenum">
              <a:rPr lang="en-US" smtClean="0"/>
              <a:t>16</a:t>
            </a:fld>
            <a:endParaRPr lang="en-US"/>
          </a:p>
        </p:txBody>
      </p:sp>
    </p:spTree>
    <p:extLst>
      <p:ext uri="{BB962C8B-B14F-4D97-AF65-F5344CB8AC3E}">
        <p14:creationId xmlns:p14="http://schemas.microsoft.com/office/powerpoint/2010/main" val="349328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Moving on to power, we have had a lot of interest</a:t>
            </a:r>
            <a:r>
              <a:rPr lang="en-US" baseline="0" dirty="0" smtClean="0"/>
              <a:t> shown in Air Alkaline batteries over the past couple of years due to their high energy density and relatively low cost.  We began testing them at Poker Flats in Alaska in 2013 and quickly realized that there poor performance at low temperature made them a questionable choice for cold environments.  You can see here that as the temperature declines the batteries lose their ability to source the pulse currents associated with media writes and telemetry turn </a:t>
            </a:r>
            <a:r>
              <a:rPr lang="en-US" baseline="0" dirty="0" err="1" smtClean="0"/>
              <a:t>ons</a:t>
            </a:r>
            <a:r>
              <a:rPr lang="en-US" baseline="0" dirty="0" smtClean="0"/>
              <a:t>.  The upper graph shows an overlay of voltage and temperature, while the loser graph shows the reboots associated with these voltage drops, resulting in data loss. </a:t>
            </a:r>
            <a:endParaRPr lang="en-US" dirty="0"/>
          </a:p>
        </p:txBody>
      </p:sp>
      <p:sp>
        <p:nvSpPr>
          <p:cNvPr id="4" name="Slide Number Placeholder 3"/>
          <p:cNvSpPr>
            <a:spLocks noGrp="1"/>
          </p:cNvSpPr>
          <p:nvPr>
            <p:ph type="sldNum" sz="quarter" idx="10"/>
          </p:nvPr>
        </p:nvSpPr>
        <p:spPr/>
        <p:txBody>
          <a:bodyPr/>
          <a:lstStyle/>
          <a:p>
            <a:fld id="{BDC40221-0582-4FE8-AED9-EFD1ACDBF32F}" type="slidenum">
              <a:rPr lang="en-US" smtClean="0"/>
              <a:t>17</a:t>
            </a:fld>
            <a:endParaRPr lang="en-US"/>
          </a:p>
        </p:txBody>
      </p:sp>
    </p:spTree>
    <p:extLst>
      <p:ext uri="{BB962C8B-B14F-4D97-AF65-F5344CB8AC3E}">
        <p14:creationId xmlns:p14="http://schemas.microsoft.com/office/powerpoint/2010/main" val="5671042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kern="1200" dirty="0" smtClean="0">
                <a:solidFill>
                  <a:schemeClr val="tx1"/>
                </a:solidFill>
                <a:effectLst/>
                <a:latin typeface="+mn-lt"/>
                <a:ea typeface="+mn-ea"/>
                <a:cs typeface="+mn-cs"/>
              </a:rPr>
              <a:t>In an attempt to mitigate this problem, a</a:t>
            </a:r>
            <a:r>
              <a:rPr lang="en-US" sz="1200" kern="1200" baseline="0" dirty="0" smtClean="0">
                <a:solidFill>
                  <a:schemeClr val="tx1"/>
                </a:solidFill>
                <a:effectLst/>
                <a:latin typeface="+mn-lt"/>
                <a:ea typeface="+mn-ea"/>
                <a:cs typeface="+mn-cs"/>
              </a:rPr>
              <a:t> previous PASSCAL engineer designed a DC-DC convertor to essentially trickle charge a small lead acid or other low impedance battery using the </a:t>
            </a:r>
            <a:r>
              <a:rPr lang="en-US" sz="1200" kern="1200" baseline="0" dirty="0" err="1" smtClean="0">
                <a:solidFill>
                  <a:schemeClr val="tx1"/>
                </a:solidFill>
                <a:effectLst/>
                <a:latin typeface="+mn-lt"/>
                <a:ea typeface="+mn-ea"/>
                <a:cs typeface="+mn-cs"/>
              </a:rPr>
              <a:t>aircells</a:t>
            </a:r>
            <a:r>
              <a:rPr lang="en-US" sz="1200" kern="1200" baseline="0" dirty="0" smtClean="0">
                <a:solidFill>
                  <a:schemeClr val="tx1"/>
                </a:solidFill>
                <a:effectLst/>
                <a:latin typeface="+mn-lt"/>
                <a:ea typeface="+mn-ea"/>
                <a:cs typeface="+mn-cs"/>
              </a:rPr>
              <a:t>, allowing the low impedance battery to handle the surge currents while maximizing usable capacity from the </a:t>
            </a:r>
            <a:r>
              <a:rPr lang="en-US" sz="1200" kern="1200" baseline="0" dirty="0" err="1" smtClean="0">
                <a:solidFill>
                  <a:schemeClr val="tx1"/>
                </a:solidFill>
                <a:effectLst/>
                <a:latin typeface="+mn-lt"/>
                <a:ea typeface="+mn-ea"/>
                <a:cs typeface="+mn-cs"/>
              </a:rPr>
              <a:t>aircells</a:t>
            </a:r>
            <a:r>
              <a:rPr lang="en-US" sz="1200" kern="1200" baseline="0" dirty="0" smtClean="0">
                <a:solidFill>
                  <a:schemeClr val="tx1"/>
                </a:solidFill>
                <a:effectLst/>
                <a:latin typeface="+mn-lt"/>
                <a:ea typeface="+mn-ea"/>
                <a:cs typeface="+mn-cs"/>
              </a:rPr>
              <a:t>.  You can see in the graph a 600Ah </a:t>
            </a:r>
            <a:r>
              <a:rPr lang="en-US" sz="1200" kern="1200" baseline="0" dirty="0" err="1" smtClean="0">
                <a:solidFill>
                  <a:schemeClr val="tx1"/>
                </a:solidFill>
                <a:effectLst/>
                <a:latin typeface="+mn-lt"/>
                <a:ea typeface="+mn-ea"/>
                <a:cs typeface="+mn-cs"/>
              </a:rPr>
              <a:t>aircell</a:t>
            </a:r>
            <a:r>
              <a:rPr lang="en-US" sz="1200" kern="1200" baseline="0" dirty="0" smtClean="0">
                <a:solidFill>
                  <a:schemeClr val="tx1"/>
                </a:solidFill>
                <a:effectLst/>
                <a:latin typeface="+mn-lt"/>
                <a:ea typeface="+mn-ea"/>
                <a:cs typeface="+mn-cs"/>
              </a:rPr>
              <a:t> bank run at -20C connected direct to the seismic system loads and the associated data gaps at the left, compared to the nearly 8 weeks of autonomous operation with no solar input and no data gaps when connected to a small AGM via the DC-DC convertor.  We are currently testing units for production and expect to have these available to customers in the near future. </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DC-DC </a:t>
            </a:r>
            <a:r>
              <a:rPr lang="en-US" sz="1200" kern="1200" dirty="0" smtClean="0">
                <a:solidFill>
                  <a:schemeClr val="tx1"/>
                </a:solidFill>
                <a:effectLst/>
                <a:latin typeface="+mn-lt"/>
                <a:ea typeface="+mn-ea"/>
                <a:cs typeface="+mn-cs"/>
              </a:rPr>
              <a:t>converter to charge a low impedance battery with a high impedance source (air alkaline batteries). In this way, the loads can be left connected to a low impedance battery that is able to source the required pulse currents without a significant voltage drop. The air alkaline batteries can then be discharged at the average current required by the system. This solution will allow for the air alkaline bank to be much smaller and will help to eliminate the reboots and loss of data seen at colder temperatures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Testing of the DC-DC converter has allowed an 18V, 600Ah air alkaline battery pack to power a 2W seismic load for over 8 weeks at -20C</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Additionally, the DC-DC converter can be part of a hybrid system that makes use of solar energy when available. An example power system that utilizes air cells and solar energy is shown in Appendix B. The converter only begins to charge the low impedance battery once its voltage has fallen to 12.4V. Hence when solar energy is available, the converter will sit idle and not pull energy from the air alkaline pack.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The converter has a wide input range of 13V to 50V. This allows for much different air alkaline or other battery systems to be designed and connected. It can be programmed to have a maximum output current from 50mA to 600mA (i.e. the maximum current it will pull from the high impedance batteries to charge the low impedance battery). It is around 94% efficient when pulling current from a 17V source to charge a 12.6V battery.</a:t>
            </a:r>
          </a:p>
          <a:p>
            <a:pPr marL="17145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BDC40221-0582-4FE8-AED9-EFD1ACDBF32F}" type="slidenum">
              <a:rPr lang="en-US" smtClean="0"/>
              <a:t>18</a:t>
            </a:fld>
            <a:endParaRPr lang="en-US"/>
          </a:p>
        </p:txBody>
      </p:sp>
    </p:spTree>
    <p:extLst>
      <p:ext uri="{BB962C8B-B14F-4D97-AF65-F5344CB8AC3E}">
        <p14:creationId xmlns:p14="http://schemas.microsoft.com/office/powerpoint/2010/main" val="9657011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Next </a:t>
            </a:r>
            <a:r>
              <a:rPr lang="en-US" baseline="0" dirty="0" smtClean="0"/>
              <a:t>I am going to talk about a wind powered heater we have been </a:t>
            </a:r>
            <a:r>
              <a:rPr lang="en-US" baseline="0" dirty="0" smtClean="0"/>
              <a:t>developing with APRS World.  I think James is giving a talk tomorrow so hopefully he can fill in any holes in what I am about to say.  </a:t>
            </a:r>
            <a:r>
              <a:rPr lang="en-US" baseline="0" dirty="0" smtClean="0"/>
              <a:t>For a little background on the impetus for this project, our stations currently operating on the east Antarctic </a:t>
            </a:r>
            <a:r>
              <a:rPr lang="en-US" baseline="0" dirty="0" err="1" smtClean="0"/>
              <a:t>plateu</a:t>
            </a:r>
            <a:r>
              <a:rPr lang="en-US" baseline="0" dirty="0" smtClean="0"/>
              <a:t> </a:t>
            </a:r>
            <a:r>
              <a:rPr lang="en-US" baseline="0" dirty="0" smtClean="0"/>
              <a:t>experience data gaps during the coldest winter months when the Voltage Controlled Oscillator used for keeping time is no longer able to function.  </a:t>
            </a:r>
            <a:endParaRPr lang="en-US" dirty="0"/>
          </a:p>
        </p:txBody>
      </p:sp>
      <p:sp>
        <p:nvSpPr>
          <p:cNvPr id="4" name="Slide Number Placeholder 3"/>
          <p:cNvSpPr>
            <a:spLocks noGrp="1"/>
          </p:cNvSpPr>
          <p:nvPr>
            <p:ph type="sldNum" sz="quarter" idx="10"/>
          </p:nvPr>
        </p:nvSpPr>
        <p:spPr/>
        <p:txBody>
          <a:bodyPr/>
          <a:lstStyle/>
          <a:p>
            <a:fld id="{BDC40221-0582-4FE8-AED9-EFD1ACDBF32F}" type="slidenum">
              <a:rPr lang="en-US" smtClean="0"/>
              <a:t>19</a:t>
            </a:fld>
            <a:endParaRPr lang="en-US"/>
          </a:p>
        </p:txBody>
      </p:sp>
    </p:spTree>
    <p:extLst>
      <p:ext uri="{BB962C8B-B14F-4D97-AF65-F5344CB8AC3E}">
        <p14:creationId xmlns:p14="http://schemas.microsoft.com/office/powerpoint/2010/main" val="95360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realized last night while going through these slides that</a:t>
            </a:r>
            <a:r>
              <a:rPr lang="en-US" baseline="0" dirty="0" smtClean="0"/>
              <a:t> I have way more than I can fit into 20 minutes and that each of these sections could probably have their own presentation, but I will try and move quickly.  </a:t>
            </a:r>
            <a:r>
              <a:rPr lang="en-US" dirty="0" smtClean="0"/>
              <a:t>I am going to start</a:t>
            </a:r>
            <a:r>
              <a:rPr lang="en-US" baseline="0" dirty="0" smtClean="0"/>
              <a:t> by giving a brief overview of who we are and what we do, followed by updates in what I think are pretty common things among all of us doing remote data collection in polar regions; data telemetry, power, and portability or logistical optimization. </a:t>
            </a:r>
            <a:endParaRPr lang="en-US" dirty="0"/>
          </a:p>
        </p:txBody>
      </p:sp>
      <p:sp>
        <p:nvSpPr>
          <p:cNvPr id="4" name="Slide Number Placeholder 3"/>
          <p:cNvSpPr>
            <a:spLocks noGrp="1"/>
          </p:cNvSpPr>
          <p:nvPr>
            <p:ph type="sldNum" sz="quarter" idx="10"/>
          </p:nvPr>
        </p:nvSpPr>
        <p:spPr/>
        <p:txBody>
          <a:bodyPr/>
          <a:lstStyle/>
          <a:p>
            <a:fld id="{BDC40221-0582-4FE8-AED9-EFD1ACDBF32F}" type="slidenum">
              <a:rPr lang="en-US" smtClean="0"/>
              <a:t>2</a:t>
            </a:fld>
            <a:endParaRPr lang="en-US"/>
          </a:p>
        </p:txBody>
      </p:sp>
    </p:spTree>
    <p:extLst>
      <p:ext uri="{BB962C8B-B14F-4D97-AF65-F5344CB8AC3E}">
        <p14:creationId xmlns:p14="http://schemas.microsoft.com/office/powerpoint/2010/main" val="17137208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C40221-0582-4FE8-AED9-EFD1ACDBF32F}" type="slidenum">
              <a:rPr lang="en-US" smtClean="0"/>
              <a:t>20</a:t>
            </a:fld>
            <a:endParaRPr lang="en-US"/>
          </a:p>
        </p:txBody>
      </p:sp>
    </p:spTree>
    <p:extLst>
      <p:ext uri="{BB962C8B-B14F-4D97-AF65-F5344CB8AC3E}">
        <p14:creationId xmlns:p14="http://schemas.microsoft.com/office/powerpoint/2010/main" val="953602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a:t>
            </a:r>
          </a:p>
          <a:p>
            <a:r>
              <a:rPr lang="en-US" baseline="0" dirty="0" smtClean="0"/>
              <a:t>We have been working with APRS world to develop a wind powered heater for use at our coldest sites on the East Antarctic </a:t>
            </a:r>
            <a:r>
              <a:rPr lang="en-US" baseline="0" dirty="0" err="1" smtClean="0"/>
              <a:t>Plateu</a:t>
            </a:r>
            <a:r>
              <a:rPr lang="en-US" baseline="0" dirty="0" smtClean="0"/>
              <a:t> and, hopefully, beyond.  Explain setup:</a:t>
            </a:r>
          </a:p>
          <a:p>
            <a:pPr marL="171450" indent="-171450">
              <a:buFont typeface="Arial" panose="020B0604020202020204" pitchFamily="34" charset="0"/>
              <a:buChar char="•"/>
            </a:pPr>
            <a:r>
              <a:rPr lang="en-US" baseline="0" dirty="0" smtClean="0"/>
              <a:t>Ruggedized for harsh conditions</a:t>
            </a:r>
          </a:p>
          <a:p>
            <a:pPr marL="171450" indent="-171450">
              <a:buFont typeface="Arial" panose="020B0604020202020204" pitchFamily="34" charset="0"/>
              <a:buChar char="•"/>
            </a:pPr>
            <a:r>
              <a:rPr lang="en-US" baseline="0" dirty="0" smtClean="0"/>
              <a:t>cold temp grease.  James came to PIC and did startup speed tests in fridge</a:t>
            </a:r>
          </a:p>
          <a:p>
            <a:pPr marL="171450" indent="-171450">
              <a:buFont typeface="Arial" panose="020B0604020202020204" pitchFamily="34" charset="0"/>
              <a:buChar char="•"/>
            </a:pPr>
            <a:r>
              <a:rPr lang="en-US" baseline="0" dirty="0" smtClean="0"/>
              <a:t>been done successfully at AGOs with large turbines.  Trying to develop micro 	wind turbine (low logistics) that will work at low wind speeds experienced on plateau (part of motivation.  Sites getting power from AGOs have no issues).  If fails, large turbines may make sense…</a:t>
            </a:r>
            <a:endParaRPr lang="en-US" dirty="0"/>
          </a:p>
        </p:txBody>
      </p:sp>
      <p:sp>
        <p:nvSpPr>
          <p:cNvPr id="4" name="Slide Number Placeholder 3"/>
          <p:cNvSpPr>
            <a:spLocks noGrp="1"/>
          </p:cNvSpPr>
          <p:nvPr>
            <p:ph type="sldNum" sz="quarter" idx="10"/>
          </p:nvPr>
        </p:nvSpPr>
        <p:spPr/>
        <p:txBody>
          <a:bodyPr/>
          <a:lstStyle/>
          <a:p>
            <a:fld id="{BDC40221-0582-4FE8-AED9-EFD1ACDBF32F}" type="slidenum">
              <a:rPr lang="en-US" smtClean="0"/>
              <a:t>21</a:t>
            </a:fld>
            <a:endParaRPr lang="en-US"/>
          </a:p>
        </p:txBody>
      </p:sp>
    </p:spTree>
    <p:extLst>
      <p:ext uri="{BB962C8B-B14F-4D97-AF65-F5344CB8AC3E}">
        <p14:creationId xmlns:p14="http://schemas.microsoft.com/office/powerpoint/2010/main" val="953602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Similar</a:t>
            </a:r>
            <a:r>
              <a:rPr lang="en-US" sz="1200" baseline="0" dirty="0" smtClean="0"/>
              <a:t> install technique to “lampshade” (explain) but buried deeper</a:t>
            </a:r>
          </a:p>
          <a:p>
            <a:r>
              <a:rPr lang="en-US" sz="1200" baseline="0" dirty="0" smtClean="0"/>
              <a:t>Mast 12 foot total (not including APRS mast) of 3” tubing, </a:t>
            </a:r>
            <a:endParaRPr lang="en-US" sz="1200" dirty="0" smtClean="0"/>
          </a:p>
        </p:txBody>
      </p:sp>
      <p:sp>
        <p:nvSpPr>
          <p:cNvPr id="4" name="Slide Number Placeholder 3"/>
          <p:cNvSpPr>
            <a:spLocks noGrp="1"/>
          </p:cNvSpPr>
          <p:nvPr>
            <p:ph type="sldNum" sz="quarter" idx="10"/>
          </p:nvPr>
        </p:nvSpPr>
        <p:spPr/>
        <p:txBody>
          <a:bodyPr/>
          <a:lstStyle/>
          <a:p>
            <a:fld id="{BDC40221-0582-4FE8-AED9-EFD1ACDBF32F}" type="slidenum">
              <a:rPr lang="en-US" smtClean="0"/>
              <a:t>22</a:t>
            </a:fld>
            <a:endParaRPr lang="en-US"/>
          </a:p>
        </p:txBody>
      </p:sp>
    </p:spTree>
    <p:extLst>
      <p:ext uri="{BB962C8B-B14F-4D97-AF65-F5344CB8AC3E}">
        <p14:creationId xmlns:p14="http://schemas.microsoft.com/office/powerpoint/2010/main" val="21771115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Castle rock getting good</a:t>
            </a:r>
            <a:r>
              <a:rPr lang="en-US" sz="1200" b="1" baseline="0" dirty="0" smtClean="0"/>
              <a:t> charging and heat</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BDC40221-0582-4FE8-AED9-EFD1ACDBF32F}" type="slidenum">
              <a:rPr lang="en-US" smtClean="0"/>
              <a:t>23</a:t>
            </a:fld>
            <a:endParaRPr lang="en-US"/>
          </a:p>
        </p:txBody>
      </p:sp>
    </p:spTree>
    <p:extLst>
      <p:ext uri="{BB962C8B-B14F-4D97-AF65-F5344CB8AC3E}">
        <p14:creationId xmlns:p14="http://schemas.microsoft.com/office/powerpoint/2010/main" val="21771115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iridium </a:t>
            </a:r>
            <a:r>
              <a:rPr lang="en-US" dirty="0" err="1" smtClean="0"/>
              <a:t>sbd</a:t>
            </a:r>
            <a:r>
              <a:rPr lang="en-US" baseline="0" dirty="0" smtClean="0"/>
              <a:t> telemetered</a:t>
            </a:r>
            <a:endParaRPr lang="en-US" dirty="0" smtClean="0"/>
          </a:p>
          <a:p>
            <a:r>
              <a:rPr lang="en-US" dirty="0" smtClean="0"/>
              <a:t>Deployed by</a:t>
            </a:r>
            <a:r>
              <a:rPr lang="en-US" baseline="0" dirty="0" smtClean="0"/>
              <a:t> TO as well as snow </a:t>
            </a:r>
            <a:r>
              <a:rPr lang="en-US" baseline="0" dirty="0" err="1" smtClean="0"/>
              <a:t>mo</a:t>
            </a:r>
            <a:r>
              <a:rPr lang="en-US" baseline="0" dirty="0" smtClean="0"/>
              <a:t> traverse from WSD</a:t>
            </a:r>
          </a:p>
          <a:p>
            <a:r>
              <a:rPr lang="en-US" baseline="0" dirty="0" smtClean="0"/>
              <a:t>Approval from ANG in addition to KBA to transport loaded (Big achievement!  Was able to ship traverse stations loaded from MCM to WSD</a:t>
            </a:r>
            <a:endParaRPr lang="en-US" dirty="0" smtClean="0"/>
          </a:p>
          <a:p>
            <a:r>
              <a:rPr lang="en-US" dirty="0" smtClean="0"/>
              <a:t>Wanted to be small and light, yet rugged.  Equipment</a:t>
            </a:r>
            <a:r>
              <a:rPr lang="en-US" baseline="0" dirty="0" smtClean="0"/>
              <a:t> and batteries held by foam so could be transported loaded with Li batts without issue</a:t>
            </a:r>
          </a:p>
          <a:p>
            <a:r>
              <a:rPr lang="en-US" baseline="0" dirty="0" smtClean="0"/>
              <a:t>Easily moved with 2 people</a:t>
            </a:r>
          </a:p>
          <a:p>
            <a:r>
              <a:rPr lang="en-US" baseline="0" dirty="0" smtClean="0"/>
              <a:t>approval</a:t>
            </a:r>
          </a:p>
          <a:p>
            <a:endParaRPr lang="en-US" dirty="0"/>
          </a:p>
        </p:txBody>
      </p:sp>
      <p:sp>
        <p:nvSpPr>
          <p:cNvPr id="4" name="Slide Number Placeholder 3"/>
          <p:cNvSpPr>
            <a:spLocks noGrp="1"/>
          </p:cNvSpPr>
          <p:nvPr>
            <p:ph type="sldNum" sz="quarter" idx="10"/>
          </p:nvPr>
        </p:nvSpPr>
        <p:spPr/>
        <p:txBody>
          <a:bodyPr/>
          <a:lstStyle/>
          <a:p>
            <a:fld id="{BDC40221-0582-4FE8-AED9-EFD1ACDBF32F}" type="slidenum">
              <a:rPr lang="en-US" smtClean="0"/>
              <a:t>24</a:t>
            </a:fld>
            <a:endParaRPr lang="en-US"/>
          </a:p>
        </p:txBody>
      </p:sp>
    </p:spTree>
    <p:extLst>
      <p:ext uri="{BB962C8B-B14F-4D97-AF65-F5344CB8AC3E}">
        <p14:creationId xmlns:p14="http://schemas.microsoft.com/office/powerpoint/2010/main" val="23471093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Update for this field season.  Results/data collection</a:t>
            </a:r>
            <a:r>
              <a:rPr lang="en-US" baseline="0" dirty="0" smtClean="0"/>
              <a:t> data</a:t>
            </a:r>
            <a:endParaRPr lang="en-US" dirty="0"/>
          </a:p>
        </p:txBody>
      </p:sp>
      <p:sp>
        <p:nvSpPr>
          <p:cNvPr id="4" name="Slide Number Placeholder 3"/>
          <p:cNvSpPr>
            <a:spLocks noGrp="1"/>
          </p:cNvSpPr>
          <p:nvPr>
            <p:ph type="sldNum" sz="quarter" idx="10"/>
          </p:nvPr>
        </p:nvSpPr>
        <p:spPr/>
        <p:txBody>
          <a:bodyPr/>
          <a:lstStyle/>
          <a:p>
            <a:fld id="{BDC40221-0582-4FE8-AED9-EFD1ACDBF32F}" type="slidenum">
              <a:rPr lang="en-US" smtClean="0"/>
              <a:t>25</a:t>
            </a:fld>
            <a:endParaRPr lang="en-US"/>
          </a:p>
        </p:txBody>
      </p:sp>
    </p:spTree>
    <p:extLst>
      <p:ext uri="{BB962C8B-B14F-4D97-AF65-F5344CB8AC3E}">
        <p14:creationId xmlns:p14="http://schemas.microsoft.com/office/powerpoint/2010/main" val="9305406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pic of 120 </a:t>
            </a:r>
            <a:r>
              <a:rPr lang="en-US" dirty="0" err="1" smtClean="0"/>
              <a:t>ph</a:t>
            </a:r>
            <a:endParaRPr lang="en-US" dirty="0"/>
          </a:p>
        </p:txBody>
      </p:sp>
      <p:sp>
        <p:nvSpPr>
          <p:cNvPr id="4" name="Slide Number Placeholder 3"/>
          <p:cNvSpPr>
            <a:spLocks noGrp="1"/>
          </p:cNvSpPr>
          <p:nvPr>
            <p:ph type="sldNum" sz="quarter" idx="10"/>
          </p:nvPr>
        </p:nvSpPr>
        <p:spPr/>
        <p:txBody>
          <a:bodyPr/>
          <a:lstStyle/>
          <a:p>
            <a:fld id="{BDC40221-0582-4FE8-AED9-EFD1ACDBF32F}" type="slidenum">
              <a:rPr lang="en-US" smtClean="0"/>
              <a:t>26</a:t>
            </a:fld>
            <a:endParaRPr lang="en-US"/>
          </a:p>
        </p:txBody>
      </p:sp>
    </p:spTree>
    <p:extLst>
      <p:ext uri="{BB962C8B-B14F-4D97-AF65-F5344CB8AC3E}">
        <p14:creationId xmlns:p14="http://schemas.microsoft.com/office/powerpoint/2010/main" val="27641954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Consider putting design drawings/photos</a:t>
            </a:r>
            <a:r>
              <a:rPr lang="en-US" baseline="0" dirty="0" smtClean="0"/>
              <a:t> on this page, install photos </a:t>
            </a:r>
            <a:r>
              <a:rPr lang="en-US" baseline="0" dirty="0" err="1" smtClean="0"/>
              <a:t>etc</a:t>
            </a:r>
            <a:r>
              <a:rPr lang="en-US" baseline="0" dirty="0" smtClean="0"/>
              <a:t> on next slide </a:t>
            </a:r>
            <a:endParaRPr lang="en-US" dirty="0"/>
          </a:p>
        </p:txBody>
      </p:sp>
      <p:sp>
        <p:nvSpPr>
          <p:cNvPr id="4" name="Slide Number Placeholder 3"/>
          <p:cNvSpPr>
            <a:spLocks noGrp="1"/>
          </p:cNvSpPr>
          <p:nvPr>
            <p:ph type="sldNum" sz="quarter" idx="10"/>
          </p:nvPr>
        </p:nvSpPr>
        <p:spPr/>
        <p:txBody>
          <a:bodyPr/>
          <a:lstStyle/>
          <a:p>
            <a:fld id="{BDC40221-0582-4FE8-AED9-EFD1ACDBF32F}" type="slidenum">
              <a:rPr lang="en-US" smtClean="0"/>
              <a:t>28</a:t>
            </a:fld>
            <a:endParaRPr lang="en-US"/>
          </a:p>
        </p:txBody>
      </p:sp>
    </p:spTree>
    <p:extLst>
      <p:ext uri="{BB962C8B-B14F-4D97-AF65-F5344CB8AC3E}">
        <p14:creationId xmlns:p14="http://schemas.microsoft.com/office/powerpoint/2010/main" val="26093817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Want to do further testing in snow/ice</a:t>
            </a:r>
            <a:r>
              <a:rPr lang="en-US" baseline="0" dirty="0" smtClean="0"/>
              <a:t> environment.  Ran out of time in Antarctica this year.</a:t>
            </a:r>
            <a:endParaRPr lang="en-US" dirty="0"/>
          </a:p>
        </p:txBody>
      </p:sp>
      <p:sp>
        <p:nvSpPr>
          <p:cNvPr id="4" name="Slide Number Placeholder 3"/>
          <p:cNvSpPr>
            <a:spLocks noGrp="1"/>
          </p:cNvSpPr>
          <p:nvPr>
            <p:ph type="sldNum" sz="quarter" idx="10"/>
          </p:nvPr>
        </p:nvSpPr>
        <p:spPr/>
        <p:txBody>
          <a:bodyPr/>
          <a:lstStyle/>
          <a:p>
            <a:fld id="{BDC40221-0582-4FE8-AED9-EFD1ACDBF32F}" type="slidenum">
              <a:rPr lang="en-US" smtClean="0"/>
              <a:t>30</a:t>
            </a:fld>
            <a:endParaRPr lang="en-US"/>
          </a:p>
        </p:txBody>
      </p:sp>
    </p:spTree>
    <p:extLst>
      <p:ext uri="{BB962C8B-B14F-4D97-AF65-F5344CB8AC3E}">
        <p14:creationId xmlns:p14="http://schemas.microsoft.com/office/powerpoint/2010/main" val="29133224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C40221-0582-4FE8-AED9-EFD1ACDBF32F}" type="slidenum">
              <a:rPr lang="en-US" smtClean="0"/>
              <a:t>31</a:t>
            </a:fld>
            <a:endParaRPr lang="en-US"/>
          </a:p>
        </p:txBody>
      </p:sp>
    </p:spTree>
    <p:extLst>
      <p:ext uri="{BB962C8B-B14F-4D97-AF65-F5344CB8AC3E}">
        <p14:creationId xmlns:p14="http://schemas.microsoft.com/office/powerpoint/2010/main" val="313448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PASSCAL stands for</a:t>
            </a:r>
            <a:r>
              <a:rPr lang="en-US" baseline="0" dirty="0" smtClean="0"/>
              <a:t> ‘Program for Array </a:t>
            </a:r>
            <a:r>
              <a:rPr lang="en-US" baseline="0" dirty="0" err="1" smtClean="0"/>
              <a:t>Siesmic</a:t>
            </a:r>
            <a:r>
              <a:rPr lang="en-US" baseline="0" dirty="0" smtClean="0"/>
              <a:t> Studies of the Continental Lithosphere”.  The PASSCAL Instrument Center (PIC) is located in Socorro New Mexico on the campus of the New Mexico Institute of Mining and Technology.  We provide seismological instrumentation and support for seismic experiments operating around the world.  </a:t>
            </a:r>
            <a:endParaRPr lang="en-US" dirty="0"/>
          </a:p>
        </p:txBody>
      </p:sp>
      <p:sp>
        <p:nvSpPr>
          <p:cNvPr id="4" name="Slide Number Placeholder 3"/>
          <p:cNvSpPr>
            <a:spLocks noGrp="1"/>
          </p:cNvSpPr>
          <p:nvPr>
            <p:ph type="sldNum" sz="quarter" idx="10"/>
          </p:nvPr>
        </p:nvSpPr>
        <p:spPr/>
        <p:txBody>
          <a:bodyPr/>
          <a:lstStyle/>
          <a:p>
            <a:fld id="{BDC40221-0582-4FE8-AED9-EFD1ACDBF32F}" type="slidenum">
              <a:rPr lang="en-US" smtClean="0"/>
              <a:t>3</a:t>
            </a:fld>
            <a:endParaRPr lang="en-US"/>
          </a:p>
        </p:txBody>
      </p:sp>
    </p:spTree>
    <p:extLst>
      <p:ext uri="{BB962C8B-B14F-4D97-AF65-F5344CB8AC3E}">
        <p14:creationId xmlns:p14="http://schemas.microsoft.com/office/powerpoint/2010/main" val="15454019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C40221-0582-4FE8-AED9-EFD1ACDBF32F}" type="slidenum">
              <a:rPr lang="en-US" smtClean="0"/>
              <a:t>32</a:t>
            </a:fld>
            <a:endParaRPr lang="en-US"/>
          </a:p>
        </p:txBody>
      </p:sp>
    </p:spTree>
    <p:extLst>
      <p:ext uri="{BB962C8B-B14F-4D97-AF65-F5344CB8AC3E}">
        <p14:creationId xmlns:p14="http://schemas.microsoft.com/office/powerpoint/2010/main" val="3855459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Polar Group was formed to address the unique engineering and logistical challenges associated with operating in remote regions of the Arctic and Antarctic.  We currently have 3 full time staff as well as additional personnel paid partially out of the Polar budget.  In addition to design, engineering and logistical support we spend approximately 12-16 weeks a year or more each providing field support.</a:t>
            </a:r>
            <a:endParaRPr lang="en-US" dirty="0"/>
          </a:p>
        </p:txBody>
      </p:sp>
      <p:sp>
        <p:nvSpPr>
          <p:cNvPr id="4" name="Slide Number Placeholder 3"/>
          <p:cNvSpPr>
            <a:spLocks noGrp="1"/>
          </p:cNvSpPr>
          <p:nvPr>
            <p:ph type="sldNum" sz="quarter" idx="10"/>
          </p:nvPr>
        </p:nvSpPr>
        <p:spPr/>
        <p:txBody>
          <a:bodyPr/>
          <a:lstStyle/>
          <a:p>
            <a:fld id="{BDC40221-0582-4FE8-AED9-EFD1ACDBF32F}" type="slidenum">
              <a:rPr lang="en-US" smtClean="0"/>
              <a:t>4</a:t>
            </a:fld>
            <a:endParaRPr lang="en-US"/>
          </a:p>
        </p:txBody>
      </p:sp>
    </p:spTree>
    <p:extLst>
      <p:ext uri="{BB962C8B-B14F-4D97-AF65-F5344CB8AC3E}">
        <p14:creationId xmlns:p14="http://schemas.microsoft.com/office/powerpoint/2010/main" val="1825427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facilities for Polar specific</a:t>
            </a:r>
            <a:r>
              <a:rPr lang="en-US" baseline="0" dirty="0" smtClean="0"/>
              <a:t> development include:</a:t>
            </a:r>
          </a:p>
          <a:p>
            <a:pPr marL="171450" indent="-171450">
              <a:buFont typeface="Arial" panose="020B0604020202020204" pitchFamily="34" charset="0"/>
              <a:buChar char="•"/>
            </a:pPr>
            <a:r>
              <a:rPr lang="en-US" baseline="0" dirty="0" smtClean="0"/>
              <a:t>Fabrication area</a:t>
            </a:r>
          </a:p>
          <a:p>
            <a:pPr marL="171450" indent="-171450">
              <a:buFont typeface="Arial" panose="020B0604020202020204" pitchFamily="34" charset="0"/>
              <a:buChar char="•"/>
            </a:pPr>
            <a:r>
              <a:rPr lang="en-US" baseline="0" dirty="0" smtClean="0"/>
              <a:t>Warehouse storage</a:t>
            </a:r>
          </a:p>
          <a:p>
            <a:pPr marL="171450" indent="-171450">
              <a:buFont typeface="Arial" panose="020B0604020202020204" pitchFamily="34" charset="0"/>
              <a:buChar char="•"/>
            </a:pPr>
            <a:r>
              <a:rPr lang="en-US" baseline="0" dirty="0" smtClean="0"/>
              <a:t>Warm testing lab</a:t>
            </a:r>
            <a:endParaRPr lang="en-US" dirty="0" smtClean="0"/>
          </a:p>
          <a:p>
            <a:r>
              <a:rPr lang="en-US" dirty="0" smtClean="0"/>
              <a:t>4 </a:t>
            </a:r>
            <a:r>
              <a:rPr lang="en-US" dirty="0" smtClean="0"/>
              <a:t>Fully</a:t>
            </a:r>
            <a:r>
              <a:rPr lang="en-US" baseline="0" dirty="0" smtClean="0"/>
              <a:t> programmable (2 large 2 small) +</a:t>
            </a:r>
          </a:p>
          <a:p>
            <a:pPr marL="285750" indent="-285750">
              <a:spcAft>
                <a:spcPts val="600"/>
              </a:spcAft>
              <a:buFont typeface="Arial" panose="020B0604020202020204" pitchFamily="34" charset="0"/>
              <a:buChar char="•"/>
            </a:pPr>
            <a:r>
              <a:rPr lang="en-US" sz="1600" dirty="0" smtClean="0"/>
              <a:t>2 </a:t>
            </a:r>
            <a:r>
              <a:rPr lang="en-US" sz="1600" dirty="0" smtClean="0"/>
              <a:t>Large cold chambers (32 ft</a:t>
            </a:r>
            <a:r>
              <a:rPr lang="en-US" sz="1600" baseline="30000" dirty="0" smtClean="0"/>
              <a:t>3 </a:t>
            </a:r>
            <a:r>
              <a:rPr lang="en-US" sz="1600" dirty="0" smtClean="0"/>
              <a:t>&amp; 27 ft</a:t>
            </a:r>
            <a:r>
              <a:rPr lang="en-US" sz="1600" baseline="30000" dirty="0" smtClean="0"/>
              <a:t>3</a:t>
            </a:r>
            <a:r>
              <a:rPr lang="en-US" sz="1600" dirty="0" smtClean="0"/>
              <a:t>)</a:t>
            </a:r>
          </a:p>
          <a:p>
            <a:pPr marL="285750" indent="-285750">
              <a:spcAft>
                <a:spcPts val="600"/>
              </a:spcAft>
              <a:buFont typeface="Arial" panose="020B0604020202020204" pitchFamily="34" charset="0"/>
              <a:buChar char="•"/>
            </a:pPr>
            <a:r>
              <a:rPr lang="en-US" sz="1600" dirty="0" smtClean="0"/>
              <a:t>2 Smaller cold chambers (~2 ft</a:t>
            </a:r>
            <a:r>
              <a:rPr lang="en-US" sz="1600" baseline="30000" dirty="0" smtClean="0"/>
              <a:t>3</a:t>
            </a:r>
            <a:r>
              <a:rPr lang="en-US" sz="1600" dirty="0" smtClean="0"/>
              <a:t>, ~4 ft</a:t>
            </a:r>
            <a:r>
              <a:rPr lang="en-US" sz="1600" baseline="30000" dirty="0" smtClean="0"/>
              <a:t>3</a:t>
            </a:r>
            <a:r>
              <a:rPr lang="en-US" sz="1600" dirty="0" smtClean="0"/>
              <a:t>)</a:t>
            </a:r>
          </a:p>
          <a:p>
            <a:pPr marL="285750" indent="-285750">
              <a:spcAft>
                <a:spcPts val="600"/>
              </a:spcAft>
              <a:buFont typeface="Arial" panose="020B0604020202020204" pitchFamily="34" charset="0"/>
              <a:buChar char="•"/>
            </a:pPr>
            <a:r>
              <a:rPr lang="en-US" sz="1600" dirty="0" smtClean="0"/>
              <a:t>2 laboratory chest freezers (8.1 ft</a:t>
            </a:r>
            <a:r>
              <a:rPr lang="en-US" sz="1600" baseline="30000" dirty="0" smtClean="0"/>
              <a:t>3</a:t>
            </a:r>
            <a:r>
              <a:rPr lang="en-US" sz="1600" dirty="0" smtClean="0"/>
              <a:t> &amp; 10.6 ft</a:t>
            </a:r>
            <a:r>
              <a:rPr lang="en-US" sz="1600" baseline="30000" dirty="0" smtClean="0"/>
              <a:t>3</a:t>
            </a:r>
            <a:r>
              <a:rPr lang="en-US" sz="1600" dirty="0" smtClean="0"/>
              <a:t>)</a:t>
            </a:r>
          </a:p>
          <a:p>
            <a:pPr marL="742950" lvl="1" indent="-285750">
              <a:buFont typeface="Arial" panose="020B0604020202020204" pitchFamily="34" charset="0"/>
              <a:buChar char="•"/>
            </a:pPr>
            <a:r>
              <a:rPr lang="en-US" sz="1200" dirty="0" smtClean="0"/>
              <a:t>Long term cold testing</a:t>
            </a:r>
          </a:p>
          <a:p>
            <a:pPr marL="285750" indent="-285750">
              <a:buFont typeface="Arial" panose="020B0604020202020204" pitchFamily="34" charset="0"/>
              <a:buChar char="•"/>
            </a:pPr>
            <a:r>
              <a:rPr lang="en-US" sz="1600" dirty="0" smtClean="0"/>
              <a:t>Polar Lab</a:t>
            </a:r>
          </a:p>
          <a:p>
            <a:pPr marL="742950" lvl="1" indent="-285750">
              <a:spcAft>
                <a:spcPts val="600"/>
              </a:spcAft>
              <a:buFont typeface="Arial" panose="020B0604020202020204" pitchFamily="34" charset="0"/>
              <a:buChar char="•"/>
            </a:pPr>
            <a:r>
              <a:rPr lang="en-US" sz="1200" dirty="0" smtClean="0"/>
              <a:t>Iridium &amp; GPS antennas</a:t>
            </a:r>
          </a:p>
          <a:p>
            <a:pPr marL="742950" lvl="1" indent="-285750">
              <a:spcAft>
                <a:spcPts val="600"/>
              </a:spcAft>
              <a:buFont typeface="Arial" panose="020B0604020202020204" pitchFamily="34" charset="0"/>
              <a:buChar char="•"/>
            </a:pPr>
            <a:r>
              <a:rPr lang="en-US" sz="1200" dirty="0" smtClean="0"/>
              <a:t>Solar</a:t>
            </a:r>
          </a:p>
          <a:p>
            <a:pPr marL="742950" lvl="1" indent="-285750">
              <a:spcAft>
                <a:spcPts val="600"/>
              </a:spcAft>
              <a:buFont typeface="Arial" panose="020B0604020202020204" pitchFamily="34" charset="0"/>
              <a:buChar char="•"/>
            </a:pPr>
            <a:r>
              <a:rPr lang="en-US" sz="1200" dirty="0" smtClean="0"/>
              <a:t>FW and basic bench testing – 10qty</a:t>
            </a:r>
          </a:p>
          <a:p>
            <a:pPr marL="742950" lvl="1" indent="-285750">
              <a:spcAft>
                <a:spcPts val="600"/>
              </a:spcAft>
              <a:buFont typeface="Arial" panose="020B0604020202020204" pitchFamily="34" charset="0"/>
              <a:buChar char="•"/>
            </a:pPr>
            <a:r>
              <a:rPr lang="en-US" sz="1200" dirty="0" smtClean="0"/>
              <a:t>R&amp;D, Prototyping</a:t>
            </a:r>
          </a:p>
          <a:p>
            <a:r>
              <a:rPr lang="en-US" baseline="0" dirty="0" smtClean="0"/>
              <a:t> 2 chest “</a:t>
            </a:r>
            <a:r>
              <a:rPr lang="en-US" baseline="0" dirty="0" err="1" smtClean="0"/>
              <a:t>setpoint</a:t>
            </a:r>
            <a:r>
              <a:rPr lang="en-US" baseline="0" dirty="0" smtClean="0"/>
              <a:t>” freezers for long term testing</a:t>
            </a:r>
            <a:endParaRPr lang="en-US" dirty="0"/>
          </a:p>
        </p:txBody>
      </p:sp>
      <p:sp>
        <p:nvSpPr>
          <p:cNvPr id="4" name="Slide Number Placeholder 3"/>
          <p:cNvSpPr>
            <a:spLocks noGrp="1"/>
          </p:cNvSpPr>
          <p:nvPr>
            <p:ph type="sldNum" sz="quarter" idx="10"/>
          </p:nvPr>
        </p:nvSpPr>
        <p:spPr/>
        <p:txBody>
          <a:bodyPr/>
          <a:lstStyle/>
          <a:p>
            <a:fld id="{BDC40221-0582-4FE8-AED9-EFD1ACDBF32F}" type="slidenum">
              <a:rPr lang="en-US" smtClean="0"/>
              <a:t>5</a:t>
            </a:fld>
            <a:endParaRPr lang="en-US"/>
          </a:p>
        </p:txBody>
      </p:sp>
    </p:spTree>
    <p:extLst>
      <p:ext uri="{BB962C8B-B14F-4D97-AF65-F5344CB8AC3E}">
        <p14:creationId xmlns:p14="http://schemas.microsoft.com/office/powerpoint/2010/main" val="3734825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recently had a room enclosed within the warehouse to house our cold testing equipment.  The warehouse evaporative cooler climate control was not sufficient for operation of the freezers during the heat of Socorro summer, which is when we do the bulk of our testing.  The room has an independent ac system, and space for all of our freezers.  The two large freezers have additional air exhaust venting for keeping the compressors cool.  It is nearly move-in ready.  You can see the antenna cable drops for Iridium telemetry and </a:t>
            </a:r>
            <a:r>
              <a:rPr lang="en-US" baseline="0" dirty="0" err="1" smtClean="0"/>
              <a:t>gps</a:t>
            </a:r>
            <a:r>
              <a:rPr lang="en-US" baseline="0" dirty="0" smtClean="0"/>
              <a:t> timing here, and on the near wall is shelving for our smaller freezers with the chest freezers below.  </a:t>
            </a:r>
          </a:p>
        </p:txBody>
      </p:sp>
      <p:sp>
        <p:nvSpPr>
          <p:cNvPr id="4" name="Slide Number Placeholder 3"/>
          <p:cNvSpPr>
            <a:spLocks noGrp="1"/>
          </p:cNvSpPr>
          <p:nvPr>
            <p:ph type="sldNum" sz="quarter" idx="10"/>
          </p:nvPr>
        </p:nvSpPr>
        <p:spPr/>
        <p:txBody>
          <a:bodyPr/>
          <a:lstStyle/>
          <a:p>
            <a:fld id="{BDC40221-0582-4FE8-AED9-EFD1ACDBF32F}" type="slidenum">
              <a:rPr lang="en-US" smtClean="0"/>
              <a:t>6</a:t>
            </a:fld>
            <a:endParaRPr lang="en-US"/>
          </a:p>
        </p:txBody>
      </p:sp>
    </p:spTree>
    <p:extLst>
      <p:ext uri="{BB962C8B-B14F-4D97-AF65-F5344CB8AC3E}">
        <p14:creationId xmlns:p14="http://schemas.microsoft.com/office/powerpoint/2010/main" val="1966347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obtained funding this past year from the Greenland Ice Sheet Monitoring Network to obtain an Iridium Pilot for testing in the interest of expanding our “real-time” telemetry capability.  The pilot utilizes Iridium </a:t>
            </a:r>
            <a:r>
              <a:rPr lang="en-US" baseline="0" dirty="0" err="1" smtClean="0"/>
              <a:t>OpenPort</a:t>
            </a:r>
            <a:r>
              <a:rPr lang="en-US" baseline="0" dirty="0" smtClean="0"/>
              <a:t> service, which allows for data transmission rates of up to 15KB/s, as compared to ~250 Bytes/sec running </a:t>
            </a:r>
            <a:r>
              <a:rPr lang="en-US" baseline="0" dirty="0" err="1" smtClean="0"/>
              <a:t>Rudics</a:t>
            </a:r>
            <a:r>
              <a:rPr lang="en-US" baseline="0" dirty="0" smtClean="0"/>
              <a:t> on our current hardware.</a:t>
            </a:r>
            <a:endParaRPr lang="en-US" dirty="0"/>
          </a:p>
        </p:txBody>
      </p:sp>
      <p:sp>
        <p:nvSpPr>
          <p:cNvPr id="4" name="Slide Number Placeholder 3"/>
          <p:cNvSpPr>
            <a:spLocks noGrp="1"/>
          </p:cNvSpPr>
          <p:nvPr>
            <p:ph type="sldNum" sz="quarter" idx="10"/>
          </p:nvPr>
        </p:nvSpPr>
        <p:spPr/>
        <p:txBody>
          <a:bodyPr/>
          <a:lstStyle/>
          <a:p>
            <a:fld id="{BDC40221-0582-4FE8-AED9-EFD1ACDBF32F}" type="slidenum">
              <a:rPr lang="en-US" smtClean="0"/>
              <a:t>7</a:t>
            </a:fld>
            <a:endParaRPr lang="en-US"/>
          </a:p>
        </p:txBody>
      </p:sp>
    </p:spTree>
    <p:extLst>
      <p:ext uri="{BB962C8B-B14F-4D97-AF65-F5344CB8AC3E}">
        <p14:creationId xmlns:p14="http://schemas.microsoft.com/office/powerpoint/2010/main" val="3438670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a:t>
            </a:r>
            <a:r>
              <a:rPr lang="en-US" baseline="0" dirty="0" smtClean="0"/>
              <a:t> of that funding included a development effort by </a:t>
            </a:r>
            <a:r>
              <a:rPr lang="en-US" baseline="0" dirty="0" err="1" smtClean="0"/>
              <a:t>Xeos</a:t>
            </a:r>
            <a:r>
              <a:rPr lang="en-US" baseline="0" dirty="0" smtClean="0"/>
              <a:t> Technologies to integrate the Pilot with our systems, allowing us to control the Pilot I/O remotely.  The system utilizes an XI-202 SBD modem connected to a relay controller, which controllers the power to the Pilot “Below Deck Unit” or BDE.</a:t>
            </a:r>
          </a:p>
        </p:txBody>
      </p:sp>
      <p:sp>
        <p:nvSpPr>
          <p:cNvPr id="4" name="Slide Number Placeholder 3"/>
          <p:cNvSpPr>
            <a:spLocks noGrp="1"/>
          </p:cNvSpPr>
          <p:nvPr>
            <p:ph type="sldNum" sz="quarter" idx="10"/>
          </p:nvPr>
        </p:nvSpPr>
        <p:spPr/>
        <p:txBody>
          <a:bodyPr/>
          <a:lstStyle/>
          <a:p>
            <a:fld id="{BDC40221-0582-4FE8-AED9-EFD1ACDBF32F}" type="slidenum">
              <a:rPr lang="en-US" smtClean="0"/>
              <a:t>8</a:t>
            </a:fld>
            <a:endParaRPr lang="en-US"/>
          </a:p>
        </p:txBody>
      </p:sp>
    </p:spTree>
    <p:extLst>
      <p:ext uri="{BB962C8B-B14F-4D97-AF65-F5344CB8AC3E}">
        <p14:creationId xmlns:p14="http://schemas.microsoft.com/office/powerpoint/2010/main" val="774237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Initial testing</a:t>
            </a:r>
            <a:r>
              <a:rPr lang="en-US" baseline="0" dirty="0" smtClean="0"/>
              <a:t> of the pilot unit has been conducted at the PIC over a period of 5 days. A Q330 digitizer was run with a broadband seismometer attached, sampling at 40 and 1 Hz, in addition to .1 Hz SOH Channels.  The Pilot timers on the XI-202 were set to 4 25 minute sessions per day.  Power and data throughput data was collected over the five day period and it was found to consume an average of 25.4W when powered, or approximately 1.8W averaged over a 24Hr period  (about 100% more than standard SOH only telemetered sites).  We moved approximately 11.7MB/day for an average of 2.3KB/sec moved during up time.  This is substantially less than published rates, and I’ll get to the why of that a little bit.</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BDC40221-0582-4FE8-AED9-EFD1ACDBF32F}" type="slidenum">
              <a:rPr lang="en-US" smtClean="0"/>
              <a:t>9</a:t>
            </a:fld>
            <a:endParaRPr lang="en-US"/>
          </a:p>
        </p:txBody>
      </p:sp>
    </p:spTree>
    <p:extLst>
      <p:ext uri="{BB962C8B-B14F-4D97-AF65-F5344CB8AC3E}">
        <p14:creationId xmlns:p14="http://schemas.microsoft.com/office/powerpoint/2010/main" val="349328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03FEB49-942B-4F4C-B8DA-79D48B1E7514}" type="datetime1">
              <a:rPr lang="en-US" smtClean="0"/>
              <a:t>3/20/2016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6FF7F-2C7F-4567-897B-B0C150BFE30D}" type="slidenum">
              <a:rPr lang="en-US" smtClean="0"/>
              <a:t>‹#›</a:t>
            </a:fld>
            <a:endParaRPr lang="en-US"/>
          </a:p>
        </p:txBody>
      </p:sp>
    </p:spTree>
    <p:extLst>
      <p:ext uri="{BB962C8B-B14F-4D97-AF65-F5344CB8AC3E}">
        <p14:creationId xmlns:p14="http://schemas.microsoft.com/office/powerpoint/2010/main" val="1942944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6AF013-CDDD-4FE4-B7B1-958D84EA8333}" type="datetime1">
              <a:rPr lang="en-US" smtClean="0"/>
              <a:t>3/20/2016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6FF7F-2C7F-4567-897B-B0C150BFE30D}" type="slidenum">
              <a:rPr lang="en-US" smtClean="0"/>
              <a:t>‹#›</a:t>
            </a:fld>
            <a:endParaRPr lang="en-US"/>
          </a:p>
        </p:txBody>
      </p:sp>
    </p:spTree>
    <p:extLst>
      <p:ext uri="{BB962C8B-B14F-4D97-AF65-F5344CB8AC3E}">
        <p14:creationId xmlns:p14="http://schemas.microsoft.com/office/powerpoint/2010/main" val="470658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FF971D-58D7-4364-A479-32B0D6C2DDBF}" type="datetime1">
              <a:rPr lang="en-US" smtClean="0"/>
              <a:t>3/20/2016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6FF7F-2C7F-4567-897B-B0C150BFE30D}" type="slidenum">
              <a:rPr lang="en-US" smtClean="0"/>
              <a:t>‹#›</a:t>
            </a:fld>
            <a:endParaRPr lang="en-US"/>
          </a:p>
        </p:txBody>
      </p:sp>
    </p:spTree>
    <p:extLst>
      <p:ext uri="{BB962C8B-B14F-4D97-AF65-F5344CB8AC3E}">
        <p14:creationId xmlns:p14="http://schemas.microsoft.com/office/powerpoint/2010/main" val="1336682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A4E70A-C4A4-4D02-BEC1-F3A227E07CD3}" type="datetime1">
              <a:rPr lang="en-US" smtClean="0"/>
              <a:t>3/20/2016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6FF7F-2C7F-4567-897B-B0C150BFE30D}" type="slidenum">
              <a:rPr lang="en-US" smtClean="0"/>
              <a:t>‹#›</a:t>
            </a:fld>
            <a:endParaRPr lang="en-US"/>
          </a:p>
        </p:txBody>
      </p:sp>
    </p:spTree>
    <p:extLst>
      <p:ext uri="{BB962C8B-B14F-4D97-AF65-F5344CB8AC3E}">
        <p14:creationId xmlns:p14="http://schemas.microsoft.com/office/powerpoint/2010/main" val="1715719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1C4FAC-90C6-4C03-B457-7DCBD0C5C2BD}" type="datetime1">
              <a:rPr lang="en-US" smtClean="0"/>
              <a:t>3/20/2016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6FF7F-2C7F-4567-897B-B0C150BFE30D}" type="slidenum">
              <a:rPr lang="en-US" smtClean="0"/>
              <a:t>‹#›</a:t>
            </a:fld>
            <a:endParaRPr lang="en-US"/>
          </a:p>
        </p:txBody>
      </p:sp>
    </p:spTree>
    <p:extLst>
      <p:ext uri="{BB962C8B-B14F-4D97-AF65-F5344CB8AC3E}">
        <p14:creationId xmlns:p14="http://schemas.microsoft.com/office/powerpoint/2010/main" val="3600724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10CB13F-D3A1-4CE6-B090-ADD482CD2941}" type="datetime1">
              <a:rPr lang="en-US" smtClean="0"/>
              <a:t>3/20/2016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06FF7F-2C7F-4567-897B-B0C150BFE30D}" type="slidenum">
              <a:rPr lang="en-US" smtClean="0"/>
              <a:t>‹#›</a:t>
            </a:fld>
            <a:endParaRPr lang="en-US"/>
          </a:p>
        </p:txBody>
      </p:sp>
    </p:spTree>
    <p:extLst>
      <p:ext uri="{BB962C8B-B14F-4D97-AF65-F5344CB8AC3E}">
        <p14:creationId xmlns:p14="http://schemas.microsoft.com/office/powerpoint/2010/main" val="1112803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88AB98-C86C-4F6B-9591-BBE9D2ECC635}" type="datetime1">
              <a:rPr lang="en-US" smtClean="0"/>
              <a:t>3/20/2016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06FF7F-2C7F-4567-897B-B0C150BFE30D}" type="slidenum">
              <a:rPr lang="en-US" smtClean="0"/>
              <a:t>‹#›</a:t>
            </a:fld>
            <a:endParaRPr lang="en-US"/>
          </a:p>
        </p:txBody>
      </p:sp>
    </p:spTree>
    <p:extLst>
      <p:ext uri="{BB962C8B-B14F-4D97-AF65-F5344CB8AC3E}">
        <p14:creationId xmlns:p14="http://schemas.microsoft.com/office/powerpoint/2010/main" val="595862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06E5647-6C94-49E2-9259-7B231AE7944C}" type="datetime1">
              <a:rPr lang="en-US" smtClean="0"/>
              <a:t>3/20/2016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06FF7F-2C7F-4567-897B-B0C150BFE30D}" type="slidenum">
              <a:rPr lang="en-US" smtClean="0"/>
              <a:t>‹#›</a:t>
            </a:fld>
            <a:endParaRPr lang="en-US"/>
          </a:p>
        </p:txBody>
      </p:sp>
    </p:spTree>
    <p:extLst>
      <p:ext uri="{BB962C8B-B14F-4D97-AF65-F5344CB8AC3E}">
        <p14:creationId xmlns:p14="http://schemas.microsoft.com/office/powerpoint/2010/main" val="2169365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75A57E-600F-4541-87F4-9326D77FEB9D}" type="datetime1">
              <a:rPr lang="en-US" smtClean="0"/>
              <a:t>3/20/2016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06FF7F-2C7F-4567-897B-B0C150BFE30D}" type="slidenum">
              <a:rPr lang="en-US" smtClean="0"/>
              <a:t>‹#›</a:t>
            </a:fld>
            <a:endParaRPr lang="en-US"/>
          </a:p>
        </p:txBody>
      </p:sp>
    </p:spTree>
    <p:extLst>
      <p:ext uri="{BB962C8B-B14F-4D97-AF65-F5344CB8AC3E}">
        <p14:creationId xmlns:p14="http://schemas.microsoft.com/office/powerpoint/2010/main" val="3361205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8D4058-2338-471B-8A31-A63D96618A97}" type="datetime1">
              <a:rPr lang="en-US" smtClean="0"/>
              <a:t>3/20/2016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06FF7F-2C7F-4567-897B-B0C150BFE30D}" type="slidenum">
              <a:rPr lang="en-US" smtClean="0"/>
              <a:t>‹#›</a:t>
            </a:fld>
            <a:endParaRPr lang="en-US"/>
          </a:p>
        </p:txBody>
      </p:sp>
    </p:spTree>
    <p:extLst>
      <p:ext uri="{BB962C8B-B14F-4D97-AF65-F5344CB8AC3E}">
        <p14:creationId xmlns:p14="http://schemas.microsoft.com/office/powerpoint/2010/main" val="4036640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41BEB8-DA41-4043-BC6F-9D68D2EEB8D5}" type="datetime1">
              <a:rPr lang="en-US" smtClean="0"/>
              <a:t>3/20/2016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06FF7F-2C7F-4567-897B-B0C150BFE30D}" type="slidenum">
              <a:rPr lang="en-US" smtClean="0"/>
              <a:t>‹#›</a:t>
            </a:fld>
            <a:endParaRPr lang="en-US"/>
          </a:p>
        </p:txBody>
      </p:sp>
    </p:spTree>
    <p:extLst>
      <p:ext uri="{BB962C8B-B14F-4D97-AF65-F5344CB8AC3E}">
        <p14:creationId xmlns:p14="http://schemas.microsoft.com/office/powerpoint/2010/main" val="1136711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3A1343-5C8D-41E7-8037-71366A6C115A}" type="datetime1">
              <a:rPr lang="en-US" smtClean="0"/>
              <a:t>3/20/2016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06FF7F-2C7F-4567-897B-B0C150BFE30D}" type="slidenum">
              <a:rPr lang="en-US" smtClean="0"/>
              <a:t>‹#›</a:t>
            </a:fld>
            <a:endParaRPr lang="en-US"/>
          </a:p>
        </p:txBody>
      </p:sp>
    </p:spTree>
    <p:extLst>
      <p:ext uri="{BB962C8B-B14F-4D97-AF65-F5344CB8AC3E}">
        <p14:creationId xmlns:p14="http://schemas.microsoft.com/office/powerpoint/2010/main" val="4040558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image" Target="../media/image4.png"/><Relationship Id="rId9"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31.jpe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png"/><Relationship Id="rId7" Type="http://schemas.microsoft.com/office/2007/relationships/hdphoto" Target="../media/hdphoto4.wdp"/><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png"/><Relationship Id="rId9" Type="http://schemas.openxmlformats.org/officeDocument/2006/relationships/image" Target="../media/image38.emf"/></Relationships>
</file>

<file path=ppt/slides/_rels/slide22.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4.png"/><Relationship Id="rId7"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png"/><Relationship Id="rId9" Type="http://schemas.openxmlformats.org/officeDocument/2006/relationships/image" Target="../media/image43.jpeg"/></Relationships>
</file>

<file path=ppt/slides/_rels/slide23.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png"/><Relationship Id="rId7"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3.png"/><Relationship Id="rId9" Type="http://schemas.openxmlformats.org/officeDocument/2006/relationships/image" Target="../media/image48.jpeg"/></Relationships>
</file>

<file path=ppt/slides/_rels/slide2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png"/><Relationship Id="rId7"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49.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4.png"/><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png"/><Relationship Id="rId7"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58.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slideLayout" Target="../slideLayouts/slideLayout2.xml"/><Relationship Id="rId7" Type="http://schemas.openxmlformats.org/officeDocument/2006/relationships/image" Target="../media/image61.jpeg"/><Relationship Id="rId2" Type="http://schemas.openxmlformats.org/officeDocument/2006/relationships/video" Target="file:///E:\Dropbox%20(PASSCAL)\Polar\Meetings%20&amp;%20Presentations\PTC\2016\Final\My%20Movie.wmv" TargetMode="External"/><Relationship Id="rId1" Type="http://schemas.microsoft.com/office/2007/relationships/media" Target="file:///E:\Dropbox%20(PASSCAL)\Polar\Meetings%20&amp;%20Presentations\PTC\2016\Final\My%20Movie.wmv" TargetMode="External"/><Relationship Id="rId6" Type="http://schemas.openxmlformats.org/officeDocument/2006/relationships/image" Target="../media/image60.jpeg"/><Relationship Id="rId11" Type="http://schemas.openxmlformats.org/officeDocument/2006/relationships/image" Target="../media/image65.png"/><Relationship Id="rId5" Type="http://schemas.openxmlformats.org/officeDocument/2006/relationships/image" Target="../media/image4.png"/><Relationship Id="rId10" Type="http://schemas.openxmlformats.org/officeDocument/2006/relationships/image" Target="../media/image64.jpeg"/><Relationship Id="rId4" Type="http://schemas.openxmlformats.org/officeDocument/2006/relationships/image" Target="../media/image3.png"/><Relationship Id="rId9" Type="http://schemas.openxmlformats.org/officeDocument/2006/relationships/image" Target="../media/image63.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67.jpeg"/><Relationship Id="rId13" Type="http://schemas.openxmlformats.org/officeDocument/2006/relationships/image" Target="../media/image70.jpeg"/><Relationship Id="rId3" Type="http://schemas.openxmlformats.org/officeDocument/2006/relationships/slideLayout" Target="../slideLayouts/slideLayout2.xml"/><Relationship Id="rId7" Type="http://schemas.openxmlformats.org/officeDocument/2006/relationships/image" Target="../media/image66.png"/><Relationship Id="rId12" Type="http://schemas.microsoft.com/office/2007/relationships/hdphoto" Target="../media/hdphoto10.wdp"/><Relationship Id="rId2" Type="http://schemas.openxmlformats.org/officeDocument/2006/relationships/video" Target="file:///E:\Dropbox%20(PASSCAL)\Polar\Meetings%20&amp;%20Presentations\PTC\2016\Final\SolarMastTest.wmv" TargetMode="External"/><Relationship Id="rId1" Type="http://schemas.microsoft.com/office/2007/relationships/media" Target="file:///E:\Dropbox%20(PASSCAL)\Polar\Meetings%20&amp;%20Presentations\PTC\2016\Final\SolarMastTest.wmv" TargetMode="External"/><Relationship Id="rId6" Type="http://schemas.openxmlformats.org/officeDocument/2006/relationships/image" Target="../media/image3.png"/><Relationship Id="rId11" Type="http://schemas.openxmlformats.org/officeDocument/2006/relationships/image" Target="../media/image69.png"/><Relationship Id="rId5" Type="http://schemas.openxmlformats.org/officeDocument/2006/relationships/image" Target="../media/image4.png"/><Relationship Id="rId10" Type="http://schemas.microsoft.com/office/2007/relationships/hdphoto" Target="../media/hdphoto9.wdp"/><Relationship Id="rId4" Type="http://schemas.openxmlformats.org/officeDocument/2006/relationships/notesSlide" Target="../notesSlides/notesSlide28.xml"/><Relationship Id="rId9"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8.jpe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2.jpe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Advances in Remote Seismic Station Technology</a:t>
            </a:r>
            <a:endParaRPr lang="en-US" dirty="0"/>
          </a:p>
        </p:txBody>
      </p:sp>
      <p:sp>
        <p:nvSpPr>
          <p:cNvPr id="5" name="TextBox 4"/>
          <p:cNvSpPr txBox="1"/>
          <p:nvPr/>
        </p:nvSpPr>
        <p:spPr>
          <a:xfrm>
            <a:off x="0" y="4495800"/>
            <a:ext cx="9144000" cy="369332"/>
          </a:xfrm>
          <a:prstGeom prst="rect">
            <a:avLst/>
          </a:prstGeom>
          <a:noFill/>
        </p:spPr>
        <p:txBody>
          <a:bodyPr wrap="square" rtlCol="0">
            <a:spAutoFit/>
          </a:bodyPr>
          <a:lstStyle/>
          <a:p>
            <a:pPr algn="ctr"/>
            <a:r>
              <a:rPr lang="en-US" b="1" dirty="0" smtClean="0"/>
              <a:t>Polar Technology Conference 2016</a:t>
            </a:r>
            <a:endParaRPr lang="en-US" b="1" dirty="0"/>
          </a:p>
        </p:txBody>
      </p:sp>
      <p:sp>
        <p:nvSpPr>
          <p:cNvPr id="3" name="Slide Number Placeholder 2"/>
          <p:cNvSpPr>
            <a:spLocks noGrp="1"/>
          </p:cNvSpPr>
          <p:nvPr>
            <p:ph type="sldNum" sz="quarter" idx="12"/>
          </p:nvPr>
        </p:nvSpPr>
        <p:spPr/>
        <p:txBody>
          <a:bodyPr/>
          <a:lstStyle/>
          <a:p>
            <a:fld id="{8406FF7F-2C7F-4567-897B-B0C150BFE30D}" type="slidenum">
              <a:rPr lang="en-US" smtClean="0"/>
              <a:t>1</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1400" y="5931243"/>
            <a:ext cx="914400" cy="9144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9000" y="6085755"/>
            <a:ext cx="2469292" cy="717137"/>
          </a:xfrm>
          <a:prstGeom prst="rect">
            <a:avLst/>
          </a:prstGeom>
        </p:spPr>
      </p:pic>
      <p:pic>
        <p:nvPicPr>
          <p:cNvPr id="8" name="Picture 10" descr="polar_bug.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313511"/>
            <a:ext cx="2971800" cy="1544489"/>
          </a:xfrm>
          <a:prstGeom prst="rect">
            <a:avLst/>
          </a:prstGeom>
          <a:noFill/>
          <a:ln w="9525">
            <a:noFill/>
            <a:miter lim="800000"/>
            <a:headEnd/>
            <a:tailEnd/>
          </a:ln>
        </p:spPr>
      </p:pic>
      <p:pic>
        <p:nvPicPr>
          <p:cNvPr id="9" name="Picture 7" descr="seis.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13447"/>
            <a:ext cx="2514600" cy="1232647"/>
          </a:xfrm>
          <a:prstGeom prst="rect">
            <a:avLst/>
          </a:prstGeom>
          <a:noFill/>
          <a:ln w="9525">
            <a:noFill/>
            <a:miter lim="800000"/>
            <a:headEnd/>
            <a:tailEnd/>
          </a:ln>
        </p:spPr>
      </p:pic>
      <p:cxnSp>
        <p:nvCxnSpPr>
          <p:cNvPr id="10" name="Straight Connector 9"/>
          <p:cNvCxnSpPr/>
          <p:nvPr/>
        </p:nvCxnSpPr>
        <p:spPr>
          <a:xfrm>
            <a:off x="2503026" y="672085"/>
            <a:ext cx="664097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12284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584775"/>
          </a:xfrm>
          <a:prstGeom prst="rect">
            <a:avLst/>
          </a:prstGeom>
          <a:noFill/>
        </p:spPr>
        <p:txBody>
          <a:bodyPr wrap="square" rtlCol="0">
            <a:spAutoFit/>
          </a:bodyPr>
          <a:lstStyle/>
          <a:p>
            <a:pPr algn="ctr"/>
            <a:r>
              <a:rPr lang="en-US" sz="3200" dirty="0" err="1" smtClean="0"/>
              <a:t>Iriduim</a:t>
            </a:r>
            <a:r>
              <a:rPr lang="en-US" sz="3200" dirty="0" smtClean="0"/>
              <a:t> Pilot</a:t>
            </a:r>
            <a:endParaRPr lang="en-US" sz="3200" dirty="0"/>
          </a:p>
        </p:txBody>
      </p:sp>
      <p:sp>
        <p:nvSpPr>
          <p:cNvPr id="2" name="Slide Number Placeholder 1"/>
          <p:cNvSpPr>
            <a:spLocks noGrp="1"/>
          </p:cNvSpPr>
          <p:nvPr>
            <p:ph type="sldNum" sz="quarter" idx="12"/>
          </p:nvPr>
        </p:nvSpPr>
        <p:spPr/>
        <p:txBody>
          <a:bodyPr/>
          <a:lstStyle/>
          <a:p>
            <a:fld id="{8406FF7F-2C7F-4567-897B-B0C150BFE30D}" type="slidenum">
              <a:rPr lang="en-US" smtClean="0"/>
              <a:t>10</a:t>
            </a:fld>
            <a:endParaRPr lang="en-US"/>
          </a:p>
        </p:txBody>
      </p:sp>
      <p:pic>
        <p:nvPicPr>
          <p:cNvPr id="10" name="Picture 10" descr="polar_bug.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313511"/>
            <a:ext cx="2971800" cy="1544489"/>
          </a:xfrm>
          <a:prstGeom prst="rect">
            <a:avLst/>
          </a:prstGeom>
          <a:noFill/>
          <a:ln w="9525">
            <a:noFill/>
            <a:miter lim="800000"/>
            <a:headEnd/>
            <a:tailEnd/>
          </a:ln>
        </p:spPr>
      </p:pic>
      <p:pic>
        <p:nvPicPr>
          <p:cNvPr id="11" name="Picture 10" descr="seis.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13446"/>
            <a:ext cx="2133599" cy="1045882"/>
          </a:xfrm>
          <a:prstGeom prst="rect">
            <a:avLst/>
          </a:prstGeom>
          <a:noFill/>
          <a:ln w="9525">
            <a:noFill/>
            <a:miter lim="800000"/>
            <a:headEnd/>
            <a:tailEnd/>
          </a:ln>
        </p:spPr>
      </p:pic>
      <p:cxnSp>
        <p:nvCxnSpPr>
          <p:cNvPr id="12" name="Straight Connector 11"/>
          <p:cNvCxnSpPr/>
          <p:nvPr/>
        </p:nvCxnSpPr>
        <p:spPr>
          <a:xfrm>
            <a:off x="2131219" y="570485"/>
            <a:ext cx="701278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38224" y="921979"/>
            <a:ext cx="9005775" cy="2123658"/>
          </a:xfrm>
          <a:prstGeom prst="rect">
            <a:avLst/>
          </a:prstGeom>
          <a:noFill/>
        </p:spPr>
        <p:txBody>
          <a:bodyPr wrap="square" rtlCol="0">
            <a:spAutoFit/>
          </a:bodyPr>
          <a:lstStyle/>
          <a:p>
            <a:r>
              <a:rPr lang="en-US" sz="2000" b="1" dirty="0" smtClean="0">
                <a:latin typeface="+mj-lt"/>
                <a:ea typeface="+mj-ea"/>
                <a:cs typeface="+mj-cs"/>
              </a:rPr>
              <a:t>Cost/</a:t>
            </a:r>
            <a:r>
              <a:rPr lang="en-US" sz="2000" b="1" dirty="0" err="1" smtClean="0">
                <a:latin typeface="+mj-lt"/>
                <a:ea typeface="+mj-ea"/>
                <a:cs typeface="+mj-cs"/>
              </a:rPr>
              <a:t>Feasibilty</a:t>
            </a:r>
            <a:r>
              <a:rPr lang="en-US" sz="2000" b="1" dirty="0" smtClean="0">
                <a:latin typeface="+mj-lt"/>
                <a:ea typeface="+mj-ea"/>
                <a:cs typeface="+mj-cs"/>
              </a:rPr>
              <a:t>:  </a:t>
            </a:r>
            <a:r>
              <a:rPr lang="en-US" sz="2000" dirty="0" smtClean="0">
                <a:latin typeface="+mj-lt"/>
                <a:ea typeface="+mj-ea"/>
                <a:cs typeface="+mj-cs"/>
              </a:rPr>
              <a:t>Estimated annual costs based on average Antarctic data production of 7.8Mbyte/mo. at 40 and 1Hz 3ch seismic data + SOH (~237Mbyte/</a:t>
            </a:r>
            <a:r>
              <a:rPr lang="en-US" sz="2000" dirty="0" err="1" smtClean="0">
                <a:latin typeface="+mj-lt"/>
                <a:ea typeface="+mj-ea"/>
                <a:cs typeface="+mj-cs"/>
              </a:rPr>
              <a:t>mo</a:t>
            </a:r>
            <a:r>
              <a:rPr lang="en-US" sz="2000" dirty="0" smtClean="0">
                <a:latin typeface="+mj-lt"/>
                <a:ea typeface="+mj-ea"/>
                <a:cs typeface="+mj-cs"/>
              </a:rPr>
              <a:t>).</a:t>
            </a:r>
          </a:p>
          <a:p>
            <a:pPr marL="800100" lvl="1" indent="-342900">
              <a:buFont typeface="Arial" panose="020B0604020202020204" pitchFamily="34" charset="0"/>
              <a:buChar char="•"/>
            </a:pPr>
            <a:r>
              <a:rPr lang="en-US" b="1" dirty="0" smtClean="0">
                <a:latin typeface="+mj-lt"/>
                <a:ea typeface="+mj-ea"/>
                <a:cs typeface="+mj-cs"/>
              </a:rPr>
              <a:t>Unit Cost:  </a:t>
            </a:r>
            <a:r>
              <a:rPr lang="en-US" dirty="0" smtClean="0">
                <a:latin typeface="+mj-lt"/>
                <a:ea typeface="+mj-ea"/>
                <a:cs typeface="+mj-cs"/>
              </a:rPr>
              <a:t>$5000  (does this include </a:t>
            </a:r>
            <a:r>
              <a:rPr lang="en-US" dirty="0" err="1" smtClean="0">
                <a:latin typeface="+mj-lt"/>
                <a:ea typeface="+mj-ea"/>
                <a:cs typeface="+mj-cs"/>
              </a:rPr>
              <a:t>Xeos</a:t>
            </a:r>
            <a:r>
              <a:rPr lang="en-US" dirty="0" smtClean="0">
                <a:latin typeface="+mj-lt"/>
                <a:ea typeface="+mj-ea"/>
                <a:cs typeface="+mj-cs"/>
              </a:rPr>
              <a:t> </a:t>
            </a:r>
            <a:r>
              <a:rPr lang="en-US" dirty="0" smtClean="0">
                <a:latin typeface="+mj-lt"/>
                <a:ea typeface="+mj-ea"/>
                <a:cs typeface="+mj-cs"/>
              </a:rPr>
              <a:t>hardware?)</a:t>
            </a:r>
            <a:endParaRPr lang="en-US" dirty="0" smtClean="0">
              <a:latin typeface="+mj-lt"/>
              <a:ea typeface="+mj-ea"/>
              <a:cs typeface="+mj-cs"/>
            </a:endParaRPr>
          </a:p>
          <a:p>
            <a:pPr marL="800100" lvl="1" indent="-342900">
              <a:buFont typeface="Arial" panose="020B0604020202020204" pitchFamily="34" charset="0"/>
              <a:buChar char="•"/>
            </a:pPr>
            <a:r>
              <a:rPr lang="en-US" b="1" dirty="0" smtClean="0">
                <a:latin typeface="+mj-lt"/>
                <a:ea typeface="+mj-ea"/>
                <a:cs typeface="+mj-cs"/>
              </a:rPr>
              <a:t>Cost/year 1 unit:  </a:t>
            </a:r>
            <a:r>
              <a:rPr lang="en-US" dirty="0" smtClean="0">
                <a:latin typeface="+mj-lt"/>
                <a:ea typeface="+mj-ea"/>
                <a:cs typeface="+mj-cs"/>
              </a:rPr>
              <a:t>$8550 (based on published rates)</a:t>
            </a:r>
          </a:p>
          <a:p>
            <a:pPr marL="800100" lvl="1" indent="-342900">
              <a:buFont typeface="Arial" panose="020B0604020202020204" pitchFamily="34" charset="0"/>
              <a:buChar char="•"/>
            </a:pPr>
            <a:r>
              <a:rPr lang="en-US" dirty="0" smtClean="0">
                <a:latin typeface="+mj-lt"/>
                <a:ea typeface="+mj-ea"/>
                <a:cs typeface="+mj-cs"/>
              </a:rPr>
              <a:t>Nominal additional cost of XI-202 commercial plan (~$200/</a:t>
            </a:r>
            <a:r>
              <a:rPr lang="en-US" dirty="0" err="1" smtClean="0">
                <a:latin typeface="+mj-lt"/>
                <a:ea typeface="+mj-ea"/>
                <a:cs typeface="+mj-cs"/>
              </a:rPr>
              <a:t>yr</a:t>
            </a:r>
            <a:r>
              <a:rPr lang="en-US" dirty="0" smtClean="0">
                <a:latin typeface="+mj-lt"/>
                <a:ea typeface="+mj-ea"/>
                <a:cs typeface="+mj-cs"/>
              </a:rPr>
              <a:t>)</a:t>
            </a:r>
          </a:p>
          <a:p>
            <a:pPr marL="800100" lvl="1" indent="-342900">
              <a:buFont typeface="Arial" panose="020B0604020202020204" pitchFamily="34" charset="0"/>
              <a:buChar char="•"/>
            </a:pPr>
            <a:r>
              <a:rPr lang="en-US" dirty="0" smtClean="0">
                <a:latin typeface="+mj-lt"/>
                <a:ea typeface="+mj-ea"/>
                <a:cs typeface="+mj-cs"/>
              </a:rPr>
              <a:t>Pooling options available </a:t>
            </a:r>
          </a:p>
          <a:p>
            <a:endParaRPr lang="en-US" sz="2000" b="1" dirty="0" smtClean="0">
              <a:latin typeface="+mj-lt"/>
              <a:ea typeface="+mj-ea"/>
              <a:cs typeface="+mj-cs"/>
            </a:endParaRP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40389"/>
          <a:stretch/>
        </p:blipFill>
        <p:spPr>
          <a:xfrm>
            <a:off x="471808" y="2727821"/>
            <a:ext cx="8338605" cy="2626507"/>
          </a:xfrm>
          <a:prstGeom prst="rect">
            <a:avLst/>
          </a:prstGeom>
        </p:spPr>
      </p:pic>
      <p:sp>
        <p:nvSpPr>
          <p:cNvPr id="7" name="Rectangle 6"/>
          <p:cNvSpPr/>
          <p:nvPr/>
        </p:nvSpPr>
        <p:spPr>
          <a:xfrm>
            <a:off x="6186377" y="2840619"/>
            <a:ext cx="733646" cy="247345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427" t="60768" r="53923" b="1714"/>
          <a:stretch/>
        </p:blipFill>
        <p:spPr bwMode="auto">
          <a:xfrm>
            <a:off x="5278277" y="5423209"/>
            <a:ext cx="3385099" cy="1428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82026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584775"/>
          </a:xfrm>
          <a:prstGeom prst="rect">
            <a:avLst/>
          </a:prstGeom>
          <a:noFill/>
        </p:spPr>
        <p:txBody>
          <a:bodyPr wrap="square" rtlCol="0">
            <a:spAutoFit/>
          </a:bodyPr>
          <a:lstStyle/>
          <a:p>
            <a:pPr algn="ctr"/>
            <a:r>
              <a:rPr lang="en-US" sz="3200" dirty="0" err="1" smtClean="0"/>
              <a:t>Iriduim</a:t>
            </a:r>
            <a:r>
              <a:rPr lang="en-US" sz="3200" dirty="0" smtClean="0"/>
              <a:t> Pilot</a:t>
            </a:r>
            <a:endParaRPr lang="en-US" sz="3200" dirty="0"/>
          </a:p>
        </p:txBody>
      </p:sp>
      <p:sp>
        <p:nvSpPr>
          <p:cNvPr id="2" name="Slide Number Placeholder 1"/>
          <p:cNvSpPr>
            <a:spLocks noGrp="1"/>
          </p:cNvSpPr>
          <p:nvPr>
            <p:ph type="sldNum" sz="quarter" idx="12"/>
          </p:nvPr>
        </p:nvSpPr>
        <p:spPr/>
        <p:txBody>
          <a:bodyPr/>
          <a:lstStyle/>
          <a:p>
            <a:fld id="{8406FF7F-2C7F-4567-897B-B0C150BFE30D}" type="slidenum">
              <a:rPr lang="en-US" smtClean="0"/>
              <a:t>11</a:t>
            </a:fld>
            <a:endParaRPr lang="en-US"/>
          </a:p>
        </p:txBody>
      </p:sp>
      <p:pic>
        <p:nvPicPr>
          <p:cNvPr id="10" name="Picture 10" descr="polar_bug.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313511"/>
            <a:ext cx="2971800" cy="1544489"/>
          </a:xfrm>
          <a:prstGeom prst="rect">
            <a:avLst/>
          </a:prstGeom>
          <a:noFill/>
          <a:ln w="9525">
            <a:noFill/>
            <a:miter lim="800000"/>
            <a:headEnd/>
            <a:tailEnd/>
          </a:ln>
        </p:spPr>
      </p:pic>
      <p:pic>
        <p:nvPicPr>
          <p:cNvPr id="11" name="Picture 10" descr="seis.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13446"/>
            <a:ext cx="2133599" cy="1045882"/>
          </a:xfrm>
          <a:prstGeom prst="rect">
            <a:avLst/>
          </a:prstGeom>
          <a:noFill/>
          <a:ln w="9525">
            <a:noFill/>
            <a:miter lim="800000"/>
            <a:headEnd/>
            <a:tailEnd/>
          </a:ln>
        </p:spPr>
      </p:pic>
      <p:cxnSp>
        <p:nvCxnSpPr>
          <p:cNvPr id="12" name="Straight Connector 11"/>
          <p:cNvCxnSpPr/>
          <p:nvPr/>
        </p:nvCxnSpPr>
        <p:spPr>
          <a:xfrm>
            <a:off x="2131219" y="570485"/>
            <a:ext cx="701278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87076" y="2009367"/>
            <a:ext cx="8771860" cy="3231654"/>
          </a:xfrm>
          <a:prstGeom prst="rect">
            <a:avLst/>
          </a:prstGeom>
          <a:noFill/>
        </p:spPr>
        <p:txBody>
          <a:bodyPr wrap="square" rtlCol="0">
            <a:spAutoFit/>
          </a:bodyPr>
          <a:lstStyle/>
          <a:p>
            <a:r>
              <a:rPr lang="en-US" sz="2000" b="1" dirty="0" smtClean="0">
                <a:latin typeface="+mj-lt"/>
                <a:ea typeface="+mj-ea"/>
                <a:cs typeface="+mj-cs"/>
              </a:rPr>
              <a:t>Issues/Optimization:</a:t>
            </a:r>
          </a:p>
          <a:p>
            <a:pPr marL="742950" lvl="1" indent="-285750">
              <a:buFont typeface="Arial" panose="020B0604020202020204" pitchFamily="34" charset="0"/>
              <a:buChar char="•"/>
            </a:pPr>
            <a:r>
              <a:rPr lang="en-US" dirty="0" smtClean="0">
                <a:latin typeface="+mj-lt"/>
                <a:ea typeface="+mj-ea"/>
                <a:cs typeface="+mj-cs"/>
              </a:rPr>
              <a:t>Antenna unit shuts off at -40C.  This may be a firmware setting.  More time is needed to source the cause.*</a:t>
            </a:r>
          </a:p>
          <a:p>
            <a:pPr marL="742950" lvl="1" indent="-285750">
              <a:buFont typeface="Arial" panose="020B0604020202020204" pitchFamily="34" charset="0"/>
              <a:buChar char="•"/>
            </a:pPr>
            <a:r>
              <a:rPr lang="en-US" dirty="0" smtClean="0">
                <a:latin typeface="+mj-lt"/>
                <a:ea typeface="+mj-ea"/>
                <a:cs typeface="+mj-cs"/>
              </a:rPr>
              <a:t>The Q330 digitizer-server is the primary throughput restriction , being designed for minimum latency NOT maximum throughput.  </a:t>
            </a:r>
          </a:p>
          <a:p>
            <a:pPr marL="1657350" lvl="3" indent="-285750">
              <a:buFont typeface="Arial" panose="020B0604020202020204" pitchFamily="34" charset="0"/>
              <a:buChar char="•"/>
            </a:pPr>
            <a:r>
              <a:rPr lang="en-US" sz="1600" dirty="0" smtClean="0">
                <a:latin typeface="+mj-lt"/>
                <a:ea typeface="+mj-ea"/>
                <a:cs typeface="+mj-cs"/>
              </a:rPr>
              <a:t>This could be resolved by moving files off the data archiving unit , or pulling direct from Baler 44.</a:t>
            </a:r>
            <a:r>
              <a:rPr lang="en-US" sz="1600" dirty="0" smtClean="0">
                <a:solidFill>
                  <a:srgbClr val="FF0000"/>
                </a:solidFill>
                <a:latin typeface="+mj-lt"/>
                <a:ea typeface="+mj-ea"/>
                <a:cs typeface="+mj-cs"/>
              </a:rPr>
              <a:t>  </a:t>
            </a:r>
            <a:r>
              <a:rPr lang="en-US" sz="1600" dirty="0" smtClean="0">
                <a:latin typeface="+mj-lt"/>
                <a:ea typeface="+mj-ea"/>
                <a:cs typeface="+mj-cs"/>
              </a:rPr>
              <a:t>Initial tests done by </a:t>
            </a:r>
            <a:r>
              <a:rPr lang="en-US" sz="1600" dirty="0" err="1" smtClean="0">
                <a:latin typeface="+mj-lt"/>
                <a:ea typeface="+mj-ea"/>
                <a:cs typeface="+mj-cs"/>
              </a:rPr>
              <a:t>Xeos</a:t>
            </a:r>
            <a:r>
              <a:rPr lang="en-US" sz="1600" dirty="0" smtClean="0">
                <a:latin typeface="+mj-lt"/>
                <a:ea typeface="+mj-ea"/>
                <a:cs typeface="+mj-cs"/>
              </a:rPr>
              <a:t> show peak throughputs of up to 15Kbyte/sec, which corresponds to the vendors claim for max throughput.</a:t>
            </a:r>
          </a:p>
          <a:p>
            <a:pPr marL="1657350" lvl="3" indent="-285750">
              <a:buFont typeface="Arial" panose="020B0604020202020204" pitchFamily="34" charset="0"/>
              <a:buChar char="•"/>
            </a:pPr>
            <a:r>
              <a:rPr lang="en-US" sz="1600" dirty="0" smtClean="0">
                <a:latin typeface="+mj-lt"/>
                <a:ea typeface="+mj-ea"/>
                <a:cs typeface="+mj-cs"/>
              </a:rPr>
              <a:t>Make system “smarter”, </a:t>
            </a:r>
            <a:r>
              <a:rPr lang="en-US" sz="1600" dirty="0" err="1" smtClean="0">
                <a:latin typeface="+mj-lt"/>
                <a:ea typeface="+mj-ea"/>
                <a:cs typeface="+mj-cs"/>
              </a:rPr>
              <a:t>ie</a:t>
            </a:r>
            <a:r>
              <a:rPr lang="en-US" sz="1600" dirty="0" smtClean="0">
                <a:latin typeface="+mj-lt"/>
                <a:ea typeface="+mj-ea"/>
                <a:cs typeface="+mj-cs"/>
              </a:rPr>
              <a:t> have Q330 control Pilot  I/O, have relay power on Baler44 rather than powering continuously </a:t>
            </a:r>
          </a:p>
          <a:p>
            <a:pPr lvl="3"/>
            <a:endParaRPr lang="en-US" sz="1600" dirty="0" smtClean="0">
              <a:solidFill>
                <a:srgbClr val="FF0000"/>
              </a:solidFill>
              <a:latin typeface="+mj-lt"/>
              <a:ea typeface="+mj-ea"/>
              <a:cs typeface="+mj-cs"/>
            </a:endParaRPr>
          </a:p>
          <a:p>
            <a:r>
              <a:rPr lang="en-US" sz="1600" b="1" dirty="0" smtClean="0">
                <a:latin typeface="+mj-lt"/>
                <a:ea typeface="+mj-ea"/>
                <a:cs typeface="+mj-cs"/>
              </a:rPr>
              <a:t>	</a:t>
            </a:r>
            <a:endParaRPr lang="en-US" sz="2000" b="1" dirty="0" smtClean="0">
              <a:latin typeface="+mj-lt"/>
              <a:ea typeface="+mj-ea"/>
              <a:cs typeface="+mj-cs"/>
            </a:endParaRPr>
          </a:p>
        </p:txBody>
      </p:sp>
      <p:sp>
        <p:nvSpPr>
          <p:cNvPr id="3" name="TextBox 2"/>
          <p:cNvSpPr txBox="1"/>
          <p:nvPr/>
        </p:nvSpPr>
        <p:spPr>
          <a:xfrm>
            <a:off x="287076" y="4703265"/>
            <a:ext cx="8325293" cy="1508105"/>
          </a:xfrm>
          <a:prstGeom prst="rect">
            <a:avLst/>
          </a:prstGeom>
          <a:noFill/>
        </p:spPr>
        <p:txBody>
          <a:bodyPr wrap="square" rtlCol="0">
            <a:spAutoFit/>
          </a:bodyPr>
          <a:lstStyle/>
          <a:p>
            <a:r>
              <a:rPr lang="en-US" sz="2000" b="1" dirty="0" smtClean="0"/>
              <a:t>Continued </a:t>
            </a:r>
            <a:r>
              <a:rPr lang="en-US" sz="2000" b="1" dirty="0" smtClean="0"/>
              <a:t>Testing</a:t>
            </a:r>
          </a:p>
          <a:p>
            <a:pPr marL="742950" lvl="1" indent="-285750">
              <a:buFont typeface="Arial" panose="020B0604020202020204" pitchFamily="34" charset="0"/>
              <a:buChar char="•"/>
            </a:pPr>
            <a:r>
              <a:rPr lang="en-US" dirty="0"/>
              <a:t>Continued tuning of Q330 telemetry and Antelope server settings</a:t>
            </a:r>
          </a:p>
          <a:p>
            <a:pPr marL="742950" lvl="1" indent="-285750">
              <a:buFont typeface="Arial" panose="020B0604020202020204" pitchFamily="34" charset="0"/>
              <a:buChar char="•"/>
            </a:pPr>
            <a:r>
              <a:rPr lang="en-US" dirty="0"/>
              <a:t>Environmental chamber cold </a:t>
            </a:r>
            <a:r>
              <a:rPr lang="en-US" dirty="0"/>
              <a:t>testing</a:t>
            </a:r>
          </a:p>
          <a:p>
            <a:pPr marL="742950" lvl="1" indent="-285750">
              <a:buFont typeface="Arial" panose="020B0604020202020204" pitchFamily="34" charset="0"/>
              <a:buChar char="•"/>
            </a:pPr>
            <a:r>
              <a:rPr lang="en-US" dirty="0" smtClean="0"/>
              <a:t>Test unit will be installed at GLISN network site near DY2 site</a:t>
            </a:r>
            <a:r>
              <a:rPr lang="en-US" dirty="0" smtClean="0">
                <a:solidFill>
                  <a:srgbClr val="FF0000"/>
                </a:solidFill>
              </a:rPr>
              <a:t> </a:t>
            </a:r>
            <a:r>
              <a:rPr lang="en-US" dirty="0" smtClean="0"/>
              <a:t>on the South Greenland</a:t>
            </a:r>
            <a:r>
              <a:rPr lang="en-US" dirty="0" smtClean="0">
                <a:solidFill>
                  <a:srgbClr val="FF0000"/>
                </a:solidFill>
              </a:rPr>
              <a:t> </a:t>
            </a:r>
            <a:r>
              <a:rPr lang="en-US" dirty="0" smtClean="0"/>
              <a:t>Ice sheet this summer and run over </a:t>
            </a:r>
            <a:r>
              <a:rPr lang="en-US" dirty="0" smtClean="0"/>
              <a:t>winter</a:t>
            </a:r>
            <a:endParaRPr lang="en-US" dirty="0" smtClean="0"/>
          </a:p>
        </p:txBody>
      </p:sp>
      <p:sp>
        <p:nvSpPr>
          <p:cNvPr id="6" name="TextBox 5"/>
          <p:cNvSpPr txBox="1"/>
          <p:nvPr/>
        </p:nvSpPr>
        <p:spPr>
          <a:xfrm>
            <a:off x="4449723" y="6198255"/>
            <a:ext cx="4529469" cy="523220"/>
          </a:xfrm>
          <a:prstGeom prst="rect">
            <a:avLst/>
          </a:prstGeom>
          <a:noFill/>
        </p:spPr>
        <p:txBody>
          <a:bodyPr wrap="square" rtlCol="0">
            <a:spAutoFit/>
          </a:bodyPr>
          <a:lstStyle/>
          <a:p>
            <a:r>
              <a:rPr lang="en-US" sz="1400" b="1" dirty="0"/>
              <a:t> </a:t>
            </a:r>
            <a:r>
              <a:rPr lang="en-US" sz="1400" dirty="0"/>
              <a:t>*Note:  Antenna unit is temp rated for -30 to +</a:t>
            </a:r>
            <a:r>
              <a:rPr lang="en-US" sz="1400" dirty="0" smtClean="0"/>
              <a:t>70C</a:t>
            </a:r>
          </a:p>
          <a:p>
            <a:r>
              <a:rPr lang="en-US" sz="1400" dirty="0"/>
              <a:t> </a:t>
            </a:r>
            <a:r>
              <a:rPr lang="en-US" sz="1400" dirty="0" smtClean="0"/>
              <a:t>               Receiver module temp rated for 0 to 50C</a:t>
            </a:r>
            <a:endParaRPr lang="en-US" sz="1400" dirty="0"/>
          </a:p>
        </p:txBody>
      </p:sp>
      <p:sp>
        <p:nvSpPr>
          <p:cNvPr id="7" name="TextBox 6"/>
          <p:cNvSpPr txBox="1"/>
          <p:nvPr/>
        </p:nvSpPr>
        <p:spPr>
          <a:xfrm>
            <a:off x="8894" y="899801"/>
            <a:ext cx="8881656" cy="1077218"/>
          </a:xfrm>
          <a:prstGeom prst="rect">
            <a:avLst/>
          </a:prstGeom>
          <a:noFill/>
        </p:spPr>
        <p:txBody>
          <a:bodyPr wrap="square" rtlCol="0">
            <a:spAutoFit/>
          </a:bodyPr>
          <a:lstStyle/>
          <a:p>
            <a:r>
              <a:rPr lang="en-US" sz="2400" b="1" dirty="0" smtClean="0"/>
              <a:t>Initial Results:  </a:t>
            </a:r>
            <a:r>
              <a:rPr lang="en-US" sz="2000" dirty="0" smtClean="0"/>
              <a:t>Results of initial testing show that the Pilot could be an effective and affordable means of moving “real time” seismic data in some instances.  Further testing and optimization is warranted. </a:t>
            </a:r>
            <a:endParaRPr lang="en-US" sz="2000" dirty="0"/>
          </a:p>
        </p:txBody>
      </p:sp>
    </p:spTree>
    <p:extLst>
      <p:ext uri="{BB962C8B-B14F-4D97-AF65-F5344CB8AC3E}">
        <p14:creationId xmlns:p14="http://schemas.microsoft.com/office/powerpoint/2010/main" val="27665399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584775"/>
          </a:xfrm>
          <a:prstGeom prst="rect">
            <a:avLst/>
          </a:prstGeom>
          <a:noFill/>
        </p:spPr>
        <p:txBody>
          <a:bodyPr wrap="square" rtlCol="0">
            <a:spAutoFit/>
          </a:bodyPr>
          <a:lstStyle/>
          <a:p>
            <a:pPr algn="ctr"/>
            <a:r>
              <a:rPr lang="en-US" sz="3200" b="1" dirty="0" err="1"/>
              <a:t>RU</a:t>
            </a:r>
            <a:r>
              <a:rPr lang="en-US" sz="3200" dirty="0" err="1"/>
              <a:t>dics</a:t>
            </a:r>
            <a:r>
              <a:rPr lang="en-US" sz="3200" dirty="0"/>
              <a:t> </a:t>
            </a:r>
            <a:r>
              <a:rPr lang="en-US" sz="3200" b="1" dirty="0" err="1"/>
              <a:t>TU</a:t>
            </a:r>
            <a:r>
              <a:rPr lang="en-US" sz="3200" dirty="0" err="1"/>
              <a:t>nnel</a:t>
            </a:r>
            <a:r>
              <a:rPr lang="en-US" sz="3200" dirty="0"/>
              <a:t> </a:t>
            </a:r>
            <a:r>
              <a:rPr lang="en-US" sz="3200" b="1" dirty="0"/>
              <a:t>S</a:t>
            </a:r>
            <a:r>
              <a:rPr lang="en-US" sz="3200" dirty="0"/>
              <a:t>oftware (RUTUS)</a:t>
            </a:r>
            <a:endParaRPr lang="en-US" sz="3200" dirty="0"/>
          </a:p>
        </p:txBody>
      </p:sp>
      <p:sp>
        <p:nvSpPr>
          <p:cNvPr id="2" name="Slide Number Placeholder 1"/>
          <p:cNvSpPr>
            <a:spLocks noGrp="1"/>
          </p:cNvSpPr>
          <p:nvPr>
            <p:ph type="sldNum" sz="quarter" idx="12"/>
          </p:nvPr>
        </p:nvSpPr>
        <p:spPr/>
        <p:txBody>
          <a:bodyPr/>
          <a:lstStyle/>
          <a:p>
            <a:fld id="{8406FF7F-2C7F-4567-897B-B0C150BFE30D}" type="slidenum">
              <a:rPr lang="en-US" smtClean="0"/>
              <a:t>12</a:t>
            </a:fld>
            <a:endParaRPr lang="en-US"/>
          </a:p>
        </p:txBody>
      </p:sp>
      <p:pic>
        <p:nvPicPr>
          <p:cNvPr id="10" name="Picture 10" descr="polar_bug.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313511"/>
            <a:ext cx="2971800" cy="1544489"/>
          </a:xfrm>
          <a:prstGeom prst="rect">
            <a:avLst/>
          </a:prstGeom>
          <a:noFill/>
          <a:ln w="9525">
            <a:noFill/>
            <a:miter lim="800000"/>
            <a:headEnd/>
            <a:tailEnd/>
          </a:ln>
        </p:spPr>
      </p:pic>
      <p:pic>
        <p:nvPicPr>
          <p:cNvPr id="11" name="Picture 10" descr="seis.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13446"/>
            <a:ext cx="2133599" cy="1045882"/>
          </a:xfrm>
          <a:prstGeom prst="rect">
            <a:avLst/>
          </a:prstGeom>
          <a:noFill/>
          <a:ln w="9525">
            <a:noFill/>
            <a:miter lim="800000"/>
            <a:headEnd/>
            <a:tailEnd/>
          </a:ln>
        </p:spPr>
      </p:pic>
      <p:cxnSp>
        <p:nvCxnSpPr>
          <p:cNvPr id="12" name="Straight Connector 11"/>
          <p:cNvCxnSpPr/>
          <p:nvPr/>
        </p:nvCxnSpPr>
        <p:spPr>
          <a:xfrm>
            <a:off x="2133600" y="584774"/>
            <a:ext cx="701278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0" y="1169549"/>
            <a:ext cx="9143999" cy="4616648"/>
          </a:xfrm>
          <a:prstGeom prst="rect">
            <a:avLst/>
          </a:prstGeom>
          <a:noFill/>
        </p:spPr>
        <p:txBody>
          <a:bodyPr wrap="square" rtlCol="0">
            <a:spAutoFit/>
          </a:bodyPr>
          <a:lstStyle/>
          <a:p>
            <a:r>
              <a:rPr lang="en-US" sz="2400" dirty="0" smtClean="0"/>
              <a:t>Web interface developed by </a:t>
            </a:r>
            <a:r>
              <a:rPr lang="en-US" sz="2400" dirty="0" err="1" smtClean="0"/>
              <a:t>Xeos</a:t>
            </a:r>
            <a:r>
              <a:rPr lang="en-US" sz="2400" dirty="0" smtClean="0"/>
              <a:t> Technologies Inc. to improve and ease the configuration, control and data throughput of </a:t>
            </a:r>
            <a:r>
              <a:rPr lang="en-US" sz="2400" dirty="0" err="1" smtClean="0"/>
              <a:t>Xeos</a:t>
            </a:r>
            <a:r>
              <a:rPr lang="en-US" sz="2400" dirty="0" smtClean="0"/>
              <a:t> modems.  The old tunnel was developed as a prototype.  It is slow to use, buggy, and offers limited diagnostics.</a:t>
            </a:r>
          </a:p>
          <a:p>
            <a:endParaRPr lang="en-US" sz="2000" dirty="0" smtClean="0"/>
          </a:p>
          <a:p>
            <a:endParaRPr lang="en-US" sz="2000" dirty="0" smtClean="0"/>
          </a:p>
          <a:p>
            <a:pPr marL="287338"/>
            <a:r>
              <a:rPr lang="en-US" b="1" dirty="0"/>
              <a:t>Timeline</a:t>
            </a:r>
            <a:r>
              <a:rPr lang="en-US" b="1" dirty="0" smtClean="0"/>
              <a:t>:</a:t>
            </a:r>
            <a:endParaRPr lang="en-US" b="1" dirty="0"/>
          </a:p>
          <a:p>
            <a:pPr marL="287338"/>
            <a:r>
              <a:rPr lang="en-US" dirty="0"/>
              <a:t>May 2014 		proposals</a:t>
            </a:r>
          </a:p>
          <a:p>
            <a:pPr marL="287338"/>
            <a:r>
              <a:rPr lang="en-US" dirty="0"/>
              <a:t>August 2014 		we had some funding.</a:t>
            </a:r>
          </a:p>
          <a:p>
            <a:pPr marL="287338"/>
            <a:r>
              <a:rPr lang="en-US" dirty="0"/>
              <a:t>January 2015		RUTUS continuous testing begins at PIC with 2-7 modems.</a:t>
            </a:r>
          </a:p>
          <a:p>
            <a:pPr marL="287338"/>
            <a:r>
              <a:rPr lang="en-US" dirty="0"/>
              <a:t>June 2015		Tunnel core stabilizes</a:t>
            </a:r>
          </a:p>
          <a:p>
            <a:pPr marL="287338"/>
            <a:r>
              <a:rPr lang="en-US" dirty="0"/>
              <a:t>October 2015		Most GUI problems worked </a:t>
            </a:r>
            <a:r>
              <a:rPr lang="en-US" dirty="0" smtClean="0"/>
              <a:t>out</a:t>
            </a:r>
            <a:endParaRPr lang="en-US" dirty="0"/>
          </a:p>
          <a:p>
            <a:pPr marL="287338"/>
            <a:r>
              <a:rPr lang="en-US" dirty="0"/>
              <a:t>October to present 	</a:t>
            </a:r>
            <a:r>
              <a:rPr lang="en-US" dirty="0" smtClean="0"/>
              <a:t>Continuous </a:t>
            </a:r>
            <a:r>
              <a:rPr lang="en-US" dirty="0"/>
              <a:t>Testing continues with 3-4 </a:t>
            </a:r>
            <a:r>
              <a:rPr lang="en-US" dirty="0" smtClean="0"/>
              <a:t>modems</a:t>
            </a:r>
          </a:p>
          <a:p>
            <a:pPr marL="61913" lvl="1"/>
            <a:endParaRPr lang="en-US" dirty="0" smtClean="0"/>
          </a:p>
          <a:p>
            <a:pPr lvl="1"/>
            <a:endParaRPr lang="en-US" sz="1400" dirty="0" smtClean="0"/>
          </a:p>
        </p:txBody>
      </p:sp>
    </p:spTree>
    <p:extLst>
      <p:ext uri="{BB962C8B-B14F-4D97-AF65-F5344CB8AC3E}">
        <p14:creationId xmlns:p14="http://schemas.microsoft.com/office/powerpoint/2010/main" val="32727065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584775"/>
          </a:xfrm>
          <a:prstGeom prst="rect">
            <a:avLst/>
          </a:prstGeom>
          <a:noFill/>
        </p:spPr>
        <p:txBody>
          <a:bodyPr wrap="square" rtlCol="0">
            <a:spAutoFit/>
          </a:bodyPr>
          <a:lstStyle/>
          <a:p>
            <a:pPr algn="ctr"/>
            <a:r>
              <a:rPr lang="en-US" sz="3200" b="1" dirty="0" err="1"/>
              <a:t>RU</a:t>
            </a:r>
            <a:r>
              <a:rPr lang="en-US" sz="3200" dirty="0" err="1"/>
              <a:t>dics</a:t>
            </a:r>
            <a:r>
              <a:rPr lang="en-US" sz="3200" dirty="0"/>
              <a:t> </a:t>
            </a:r>
            <a:r>
              <a:rPr lang="en-US" sz="3200" b="1" dirty="0" err="1"/>
              <a:t>TU</a:t>
            </a:r>
            <a:r>
              <a:rPr lang="en-US" sz="3200" dirty="0" err="1"/>
              <a:t>nnel</a:t>
            </a:r>
            <a:r>
              <a:rPr lang="en-US" sz="3200" dirty="0"/>
              <a:t> </a:t>
            </a:r>
            <a:r>
              <a:rPr lang="en-US" sz="3200" b="1" dirty="0"/>
              <a:t>S</a:t>
            </a:r>
            <a:r>
              <a:rPr lang="en-US" sz="3200" dirty="0"/>
              <a:t>oftware (RUTUS)</a:t>
            </a:r>
            <a:endParaRPr lang="en-US" sz="3200" dirty="0"/>
          </a:p>
        </p:txBody>
      </p:sp>
      <p:sp>
        <p:nvSpPr>
          <p:cNvPr id="2" name="Slide Number Placeholder 1"/>
          <p:cNvSpPr>
            <a:spLocks noGrp="1"/>
          </p:cNvSpPr>
          <p:nvPr>
            <p:ph type="sldNum" sz="quarter" idx="12"/>
          </p:nvPr>
        </p:nvSpPr>
        <p:spPr/>
        <p:txBody>
          <a:bodyPr/>
          <a:lstStyle/>
          <a:p>
            <a:fld id="{8406FF7F-2C7F-4567-897B-B0C150BFE30D}" type="slidenum">
              <a:rPr lang="en-US" smtClean="0"/>
              <a:t>13</a:t>
            </a:fld>
            <a:endParaRPr lang="en-US"/>
          </a:p>
        </p:txBody>
      </p:sp>
      <p:pic>
        <p:nvPicPr>
          <p:cNvPr id="10" name="Picture 10" descr="polar_bug.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313511"/>
            <a:ext cx="2971800" cy="1544489"/>
          </a:xfrm>
          <a:prstGeom prst="rect">
            <a:avLst/>
          </a:prstGeom>
          <a:noFill/>
          <a:ln w="9525">
            <a:noFill/>
            <a:miter lim="800000"/>
            <a:headEnd/>
            <a:tailEnd/>
          </a:ln>
        </p:spPr>
      </p:pic>
      <p:pic>
        <p:nvPicPr>
          <p:cNvPr id="11" name="Picture 10" descr="seis.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13446"/>
            <a:ext cx="2133599" cy="1045882"/>
          </a:xfrm>
          <a:prstGeom prst="rect">
            <a:avLst/>
          </a:prstGeom>
          <a:noFill/>
          <a:ln w="9525">
            <a:noFill/>
            <a:miter lim="800000"/>
            <a:headEnd/>
            <a:tailEnd/>
          </a:ln>
        </p:spPr>
      </p:pic>
      <p:cxnSp>
        <p:nvCxnSpPr>
          <p:cNvPr id="12" name="Straight Connector 11"/>
          <p:cNvCxnSpPr/>
          <p:nvPr/>
        </p:nvCxnSpPr>
        <p:spPr>
          <a:xfrm>
            <a:off x="2131219" y="570485"/>
            <a:ext cx="701278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50312" y="1028343"/>
            <a:ext cx="8536488" cy="4308872"/>
          </a:xfrm>
          <a:prstGeom prst="rect">
            <a:avLst/>
          </a:prstGeom>
        </p:spPr>
        <p:txBody>
          <a:bodyPr wrap="square">
            <a:spAutoFit/>
          </a:bodyPr>
          <a:lstStyle/>
          <a:p>
            <a:r>
              <a:rPr lang="en-US" sz="2000" b="1" dirty="0">
                <a:latin typeface="Cambria" panose="02040503050406030204" pitchFamily="18" charset="0"/>
                <a:ea typeface="MS Mincho" panose="02020609040205080304" pitchFamily="49" charset="-128"/>
                <a:cs typeface="Times New Roman" panose="02020603050405020304" pitchFamily="18" charset="0"/>
              </a:rPr>
              <a:t>Improvements over old tunnel</a:t>
            </a:r>
            <a:r>
              <a:rPr lang="en-US" sz="2000" b="1" dirty="0" smtClean="0">
                <a:latin typeface="Cambria" panose="02040503050406030204" pitchFamily="18" charset="0"/>
                <a:ea typeface="MS Mincho" panose="02020609040205080304" pitchFamily="49" charset="-128"/>
                <a:cs typeface="Times New Roman" panose="02020603050405020304" pitchFamily="18" charset="0"/>
              </a:rPr>
              <a:t>:</a:t>
            </a:r>
          </a:p>
          <a:p>
            <a:endParaRPr lang="en-US" sz="2000" b="1" dirty="0">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latin typeface="Cambria" panose="02040503050406030204" pitchFamily="18" charset="0"/>
                <a:ea typeface="MS Mincho" panose="02020609040205080304" pitchFamily="49" charset="-128"/>
                <a:cs typeface="Times New Roman" panose="02020603050405020304" pitchFamily="18" charset="0"/>
              </a:rPr>
              <a:t>Eliminated socket hang </a:t>
            </a:r>
            <a:r>
              <a:rPr lang="en-US" dirty="0" smtClean="0">
                <a:latin typeface="Cambria" panose="02040503050406030204" pitchFamily="18" charset="0"/>
                <a:ea typeface="MS Mincho" panose="02020609040205080304" pitchFamily="49" charset="-128"/>
                <a:cs typeface="Times New Roman" panose="02020603050405020304" pitchFamily="18" charset="0"/>
              </a:rPr>
              <a:t>issue</a:t>
            </a:r>
          </a:p>
          <a:p>
            <a:pPr marL="342900" marR="0" lvl="0" indent="-342900">
              <a:spcBef>
                <a:spcPts val="0"/>
              </a:spcBef>
              <a:spcAft>
                <a:spcPts val="0"/>
              </a:spcAft>
              <a:buFont typeface="Symbol" panose="05050102010706020507" pitchFamily="18" charset="2"/>
              <a:buChar char=""/>
            </a:pPr>
            <a:endParaRPr lang="en-US" dirty="0">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latin typeface="Cambria" panose="02040503050406030204" pitchFamily="18" charset="0"/>
                <a:ea typeface="MS Mincho" panose="02020609040205080304" pitchFamily="49" charset="-128"/>
                <a:cs typeface="Times New Roman" panose="02020603050405020304" pitchFamily="18" charset="0"/>
              </a:rPr>
              <a:t>Automatic modem configuration server for both xi100 and xi202 (continuously checks modem </a:t>
            </a:r>
            <a:r>
              <a:rPr lang="en-US" dirty="0" err="1">
                <a:latin typeface="Cambria" panose="02040503050406030204" pitchFamily="18" charset="0"/>
                <a:ea typeface="MS Mincho" panose="02020609040205080304" pitchFamily="49" charset="-128"/>
                <a:cs typeface="Times New Roman" panose="02020603050405020304" pitchFamily="18" charset="0"/>
              </a:rPr>
              <a:t>config</a:t>
            </a:r>
            <a:r>
              <a:rPr lang="en-US" dirty="0">
                <a:latin typeface="Cambria" panose="02040503050406030204" pitchFamily="18" charset="0"/>
                <a:ea typeface="MS Mincho" panose="02020609040205080304" pitchFamily="49" charset="-128"/>
                <a:cs typeface="Times New Roman" panose="02020603050405020304" pitchFamily="18" charset="0"/>
              </a:rPr>
              <a:t> states and adjusts if state does not agree with that setup in RUTUS). Note xi202 capability still under development</a:t>
            </a:r>
            <a:r>
              <a:rPr lang="en-US" dirty="0" smtClean="0">
                <a:latin typeface="Cambria" panose="02040503050406030204" pitchFamily="18" charset="0"/>
                <a:ea typeface="MS Mincho" panose="02020609040205080304" pitchFamily="49" charset="-128"/>
                <a:cs typeface="Times New Roman" panose="02020603050405020304" pitchFamily="18" charset="0"/>
              </a:rPr>
              <a:t>.</a:t>
            </a:r>
          </a:p>
          <a:p>
            <a:pPr marR="0" lvl="0">
              <a:spcBef>
                <a:spcPts val="0"/>
              </a:spcBef>
              <a:spcAft>
                <a:spcPts val="0"/>
              </a:spcAft>
            </a:pPr>
            <a:endParaRPr lang="en-US" dirty="0">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latin typeface="Cambria" panose="02040503050406030204" pitchFamily="18" charset="0"/>
                <a:ea typeface="MS Mincho" panose="02020609040205080304" pitchFamily="49" charset="-128"/>
                <a:cs typeface="Times New Roman" panose="02020603050405020304" pitchFamily="18" charset="0"/>
              </a:rPr>
              <a:t>Tunnel configuration templates reduce configuration setup </a:t>
            </a:r>
            <a:r>
              <a:rPr lang="en-US" dirty="0" smtClean="0">
                <a:latin typeface="Cambria" panose="02040503050406030204" pitchFamily="18" charset="0"/>
                <a:ea typeface="MS Mincho" panose="02020609040205080304" pitchFamily="49" charset="-128"/>
                <a:cs typeface="Times New Roman" panose="02020603050405020304" pitchFamily="18" charset="0"/>
              </a:rPr>
              <a:t>time </a:t>
            </a:r>
            <a:r>
              <a:rPr lang="en-US" dirty="0">
                <a:latin typeface="Cambria" panose="02040503050406030204" pitchFamily="18" charset="0"/>
                <a:ea typeface="MS Mincho" panose="02020609040205080304" pitchFamily="49" charset="-128"/>
                <a:cs typeface="Times New Roman" panose="02020603050405020304" pitchFamily="18" charset="0"/>
              </a:rPr>
              <a:t>and </a:t>
            </a:r>
            <a:r>
              <a:rPr lang="en-US" dirty="0" smtClean="0">
                <a:latin typeface="Cambria" panose="02040503050406030204" pitchFamily="18" charset="0"/>
                <a:ea typeface="MS Mincho" panose="02020609040205080304" pitchFamily="49" charset="-128"/>
                <a:cs typeface="Times New Roman" panose="02020603050405020304" pitchFamily="18" charset="0"/>
              </a:rPr>
              <a:t>errors</a:t>
            </a:r>
          </a:p>
          <a:p>
            <a:pPr marR="0" lvl="0">
              <a:spcBef>
                <a:spcPts val="0"/>
              </a:spcBef>
              <a:spcAft>
                <a:spcPts val="0"/>
              </a:spcAft>
            </a:pPr>
            <a:endParaRPr lang="en-US" dirty="0">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latin typeface="Cambria" panose="02040503050406030204" pitchFamily="18" charset="0"/>
                <a:ea typeface="MS Mincho" panose="02020609040205080304" pitchFamily="49" charset="-128"/>
                <a:cs typeface="Times New Roman" panose="02020603050405020304" pitchFamily="18" charset="0"/>
              </a:rPr>
              <a:t>Allows IP based SBD reception of Mobile Originated (MO) messages (eliminates CPU hogging scanning of very large email accounts). Still allows email based SBD deliveries</a:t>
            </a:r>
            <a:r>
              <a:rPr lang="en-US" dirty="0" smtClean="0">
                <a:latin typeface="Cambria" panose="02040503050406030204" pitchFamily="18" charset="0"/>
                <a:ea typeface="MS Mincho" panose="02020609040205080304" pitchFamily="49" charset="-128"/>
                <a:cs typeface="Times New Roman" panose="02020603050405020304" pitchFamily="18" charset="0"/>
              </a:rPr>
              <a:t>.</a:t>
            </a:r>
          </a:p>
          <a:p>
            <a:pPr marR="0" lvl="0">
              <a:spcBef>
                <a:spcPts val="0"/>
              </a:spcBef>
              <a:spcAft>
                <a:spcPts val="0"/>
              </a:spcAft>
            </a:pPr>
            <a:endParaRPr lang="en-US" dirty="0">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latin typeface="Cambria" panose="02040503050406030204" pitchFamily="18" charset="0"/>
                <a:ea typeface="MS Mincho" panose="02020609040205080304" pitchFamily="49" charset="-128"/>
                <a:cs typeface="Times New Roman" panose="02020603050405020304" pitchFamily="18" charset="0"/>
              </a:rPr>
              <a:t>Built in warnings to prevent duplicate port-usage configurations.</a:t>
            </a:r>
            <a:endParaRPr lang="en-US" dirty="0">
              <a:effectLst/>
              <a:latin typeface="Cambria" panose="020405030504060302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3135070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584775"/>
          </a:xfrm>
          <a:prstGeom prst="rect">
            <a:avLst/>
          </a:prstGeom>
          <a:noFill/>
        </p:spPr>
        <p:txBody>
          <a:bodyPr wrap="square" rtlCol="0">
            <a:spAutoFit/>
          </a:bodyPr>
          <a:lstStyle/>
          <a:p>
            <a:pPr algn="ctr"/>
            <a:r>
              <a:rPr lang="en-US" sz="3200" b="1" dirty="0" err="1" smtClean="0"/>
              <a:t>RU</a:t>
            </a:r>
            <a:r>
              <a:rPr lang="en-US" sz="3200" dirty="0" err="1" smtClean="0"/>
              <a:t>dics</a:t>
            </a:r>
            <a:r>
              <a:rPr lang="en-US" sz="3200" dirty="0" smtClean="0"/>
              <a:t> </a:t>
            </a:r>
            <a:r>
              <a:rPr lang="en-US" sz="3200" b="1" dirty="0" err="1" smtClean="0"/>
              <a:t>TU</a:t>
            </a:r>
            <a:r>
              <a:rPr lang="en-US" sz="3200" dirty="0" err="1" smtClean="0"/>
              <a:t>nnel</a:t>
            </a:r>
            <a:r>
              <a:rPr lang="en-US" sz="3200" dirty="0" smtClean="0"/>
              <a:t> </a:t>
            </a:r>
            <a:r>
              <a:rPr lang="en-US" sz="3200" b="1" dirty="0" smtClean="0"/>
              <a:t>S</a:t>
            </a:r>
            <a:r>
              <a:rPr lang="en-US" sz="3200" dirty="0" smtClean="0"/>
              <a:t>oftware (RUTUS)</a:t>
            </a:r>
            <a:endParaRPr lang="en-US" sz="3200" dirty="0"/>
          </a:p>
        </p:txBody>
      </p:sp>
      <p:sp>
        <p:nvSpPr>
          <p:cNvPr id="2" name="Slide Number Placeholder 1"/>
          <p:cNvSpPr>
            <a:spLocks noGrp="1"/>
          </p:cNvSpPr>
          <p:nvPr>
            <p:ph type="sldNum" sz="quarter" idx="12"/>
          </p:nvPr>
        </p:nvSpPr>
        <p:spPr/>
        <p:txBody>
          <a:bodyPr/>
          <a:lstStyle/>
          <a:p>
            <a:fld id="{8406FF7F-2C7F-4567-897B-B0C150BFE30D}" type="slidenum">
              <a:rPr lang="en-US" smtClean="0"/>
              <a:t>14</a:t>
            </a:fld>
            <a:endParaRPr lang="en-US"/>
          </a:p>
        </p:txBody>
      </p:sp>
      <p:pic>
        <p:nvPicPr>
          <p:cNvPr id="11" name="Picture 10" descr="seis.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3446"/>
            <a:ext cx="2133599" cy="1045882"/>
          </a:xfrm>
          <a:prstGeom prst="rect">
            <a:avLst/>
          </a:prstGeom>
          <a:noFill/>
          <a:ln w="9525">
            <a:noFill/>
            <a:miter lim="800000"/>
            <a:headEnd/>
            <a:tailEnd/>
          </a:ln>
        </p:spPr>
      </p:pic>
      <p:cxnSp>
        <p:nvCxnSpPr>
          <p:cNvPr id="12" name="Straight Connector 11"/>
          <p:cNvCxnSpPr/>
          <p:nvPr/>
        </p:nvCxnSpPr>
        <p:spPr>
          <a:xfrm>
            <a:off x="2131219" y="570485"/>
            <a:ext cx="701278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306" y="804949"/>
            <a:ext cx="8116866" cy="5417100"/>
          </a:xfrm>
          <a:prstGeom prst="rect">
            <a:avLst/>
          </a:prstGeom>
        </p:spPr>
      </p:pic>
      <p:pic>
        <p:nvPicPr>
          <p:cNvPr id="10" name="Picture 10" descr="polar_bug.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313511"/>
            <a:ext cx="2971800" cy="1544489"/>
          </a:xfrm>
          <a:prstGeom prst="rect">
            <a:avLst/>
          </a:prstGeom>
          <a:noFill/>
          <a:ln w="9525">
            <a:noFill/>
            <a:miter lim="800000"/>
            <a:headEnd/>
            <a:tailEnd/>
          </a:ln>
        </p:spPr>
      </p:pic>
    </p:spTree>
    <p:extLst>
      <p:ext uri="{BB962C8B-B14F-4D97-AF65-F5344CB8AC3E}">
        <p14:creationId xmlns:p14="http://schemas.microsoft.com/office/powerpoint/2010/main" val="14267225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584775"/>
          </a:xfrm>
          <a:prstGeom prst="rect">
            <a:avLst/>
          </a:prstGeom>
          <a:noFill/>
        </p:spPr>
        <p:txBody>
          <a:bodyPr wrap="square" rtlCol="0">
            <a:spAutoFit/>
          </a:bodyPr>
          <a:lstStyle/>
          <a:p>
            <a:pPr algn="ctr"/>
            <a:r>
              <a:rPr lang="en-US" sz="3200" b="1" dirty="0" err="1"/>
              <a:t>RU</a:t>
            </a:r>
            <a:r>
              <a:rPr lang="en-US" sz="3200" dirty="0" err="1"/>
              <a:t>dics</a:t>
            </a:r>
            <a:r>
              <a:rPr lang="en-US" sz="3200" dirty="0"/>
              <a:t> </a:t>
            </a:r>
            <a:r>
              <a:rPr lang="en-US" sz="3200" b="1" dirty="0" err="1"/>
              <a:t>TU</a:t>
            </a:r>
            <a:r>
              <a:rPr lang="en-US" sz="3200" dirty="0" err="1"/>
              <a:t>nnel</a:t>
            </a:r>
            <a:r>
              <a:rPr lang="en-US" sz="3200" dirty="0"/>
              <a:t> </a:t>
            </a:r>
            <a:r>
              <a:rPr lang="en-US" sz="3200" b="1" dirty="0"/>
              <a:t>S</a:t>
            </a:r>
            <a:r>
              <a:rPr lang="en-US" sz="3200" dirty="0"/>
              <a:t>oftware (RUTUS)</a:t>
            </a:r>
            <a:endParaRPr lang="en-US" sz="3200" dirty="0"/>
          </a:p>
        </p:txBody>
      </p:sp>
      <p:sp>
        <p:nvSpPr>
          <p:cNvPr id="2" name="Slide Number Placeholder 1"/>
          <p:cNvSpPr>
            <a:spLocks noGrp="1"/>
          </p:cNvSpPr>
          <p:nvPr>
            <p:ph type="sldNum" sz="quarter" idx="12"/>
          </p:nvPr>
        </p:nvSpPr>
        <p:spPr/>
        <p:txBody>
          <a:bodyPr/>
          <a:lstStyle/>
          <a:p>
            <a:fld id="{8406FF7F-2C7F-4567-897B-B0C150BFE30D}" type="slidenum">
              <a:rPr lang="en-US" smtClean="0"/>
              <a:t>15</a:t>
            </a:fld>
            <a:endParaRPr lang="en-US"/>
          </a:p>
        </p:txBody>
      </p:sp>
      <p:pic>
        <p:nvPicPr>
          <p:cNvPr id="11" name="Picture 10" descr="seis.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3446"/>
            <a:ext cx="2133599" cy="1045882"/>
          </a:xfrm>
          <a:prstGeom prst="rect">
            <a:avLst/>
          </a:prstGeom>
          <a:noFill/>
          <a:ln w="9525">
            <a:noFill/>
            <a:miter lim="800000"/>
            <a:headEnd/>
            <a:tailEnd/>
          </a:ln>
        </p:spPr>
      </p:pic>
      <p:cxnSp>
        <p:nvCxnSpPr>
          <p:cNvPr id="12" name="Straight Connector 11"/>
          <p:cNvCxnSpPr/>
          <p:nvPr/>
        </p:nvCxnSpPr>
        <p:spPr>
          <a:xfrm>
            <a:off x="2131219" y="570485"/>
            <a:ext cx="701278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10" descr="polar_bug.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313511"/>
            <a:ext cx="2971800" cy="1544489"/>
          </a:xfrm>
          <a:prstGeom prst="rect">
            <a:avLst/>
          </a:prstGeom>
          <a:noFill/>
          <a:ln w="9525">
            <a:noFill/>
            <a:miter lim="800000"/>
            <a:headEnd/>
            <a:tailEnd/>
          </a:ln>
        </p:spPr>
      </p:pic>
      <p:sp>
        <p:nvSpPr>
          <p:cNvPr id="6" name="Rectangle 5"/>
          <p:cNvSpPr/>
          <p:nvPr/>
        </p:nvSpPr>
        <p:spPr>
          <a:xfrm>
            <a:off x="338203" y="2619112"/>
            <a:ext cx="8467594" cy="3877985"/>
          </a:xfrm>
          <a:prstGeom prst="rect">
            <a:avLst/>
          </a:prstGeom>
        </p:spPr>
        <p:txBody>
          <a:bodyPr wrap="square">
            <a:spAutoFit/>
          </a:bodyPr>
          <a:lstStyle/>
          <a:p>
            <a:pPr>
              <a:lnSpc>
                <a:spcPct val="150000"/>
              </a:lnSpc>
            </a:pPr>
            <a:r>
              <a:rPr lang="en-US" sz="2000" b="1" dirty="0">
                <a:latin typeface="Cambria" panose="02040503050406030204" pitchFamily="18" charset="0"/>
                <a:ea typeface="Times New Roman" panose="02020603050405020304" pitchFamily="18" charset="0"/>
                <a:cs typeface="Times New Roman" panose="02020603050405020304" pitchFamily="18" charset="0"/>
              </a:rPr>
              <a:t>Future developments:</a:t>
            </a:r>
            <a:endParaRPr lang="en-US" sz="2000" b="1" dirty="0">
              <a:latin typeface="Cambria" panose="02040503050406030204" pitchFamily="18" charset="0"/>
              <a:ea typeface="MS Mincho" panose="02020609040205080304" pitchFamily="49" charset="-128"/>
              <a:cs typeface="Times New Roman" panose="02020603050405020304" pitchFamily="18" charset="0"/>
            </a:endParaRPr>
          </a:p>
          <a:p>
            <a:pPr marL="800100" lvl="1" indent="-342900">
              <a:lnSpc>
                <a:spcPct val="150000"/>
              </a:lnSpc>
              <a:buFont typeface="Arial" panose="020B0604020202020204" pitchFamily="34" charset="0"/>
              <a:buChar char="•"/>
            </a:pPr>
            <a:r>
              <a:rPr lang="en-US" dirty="0">
                <a:latin typeface="Cambria" panose="02040503050406030204" pitchFamily="18" charset="0"/>
                <a:ea typeface="Times New Roman" panose="02020603050405020304" pitchFamily="18" charset="0"/>
                <a:cs typeface="Times New Roman" panose="02020603050405020304" pitchFamily="18" charset="0"/>
              </a:rPr>
              <a:t>Integration of database into RUTUS</a:t>
            </a:r>
            <a:endParaRPr lang="en-US" dirty="0">
              <a:latin typeface="Cambria" panose="02040503050406030204" pitchFamily="18" charset="0"/>
              <a:ea typeface="MS Mincho" panose="02020609040205080304" pitchFamily="49" charset="-128"/>
              <a:cs typeface="Times New Roman" panose="02020603050405020304" pitchFamily="18" charset="0"/>
            </a:endParaRPr>
          </a:p>
          <a:p>
            <a:pPr marL="800100" lvl="1" indent="-342900">
              <a:lnSpc>
                <a:spcPct val="150000"/>
              </a:lnSpc>
              <a:buFont typeface="Arial" panose="020B0604020202020204" pitchFamily="34" charset="0"/>
              <a:buChar char="•"/>
            </a:pPr>
            <a:r>
              <a:rPr lang="en-US" dirty="0">
                <a:latin typeface="Cambria" panose="02040503050406030204" pitchFamily="18" charset="0"/>
                <a:ea typeface="Times New Roman" panose="02020603050405020304" pitchFamily="18" charset="0"/>
                <a:cs typeface="Times New Roman" panose="02020603050405020304" pitchFamily="18" charset="0"/>
              </a:rPr>
              <a:t>Graphical interfaces to display RUDICS data flow, and SBD messaging frequency and types.</a:t>
            </a:r>
          </a:p>
          <a:p>
            <a:pPr marL="800100" lvl="1" indent="-342900">
              <a:lnSpc>
                <a:spcPct val="150000"/>
              </a:lnSpc>
              <a:buFont typeface="Arial" panose="020B0604020202020204" pitchFamily="34" charset="0"/>
              <a:buChar char="•"/>
            </a:pPr>
            <a:r>
              <a:rPr lang="en-US" dirty="0">
                <a:latin typeface="Cambria" panose="02040503050406030204" pitchFamily="18" charset="0"/>
                <a:ea typeface="Times New Roman" panose="02020603050405020304" pitchFamily="18" charset="0"/>
                <a:cs typeface="Times New Roman" panose="02020603050405020304" pitchFamily="18" charset="0"/>
              </a:rPr>
              <a:t>Smart RUTUS-side management of </a:t>
            </a:r>
            <a:r>
              <a:rPr lang="en-US" dirty="0" err="1">
                <a:latin typeface="Cambria" panose="02040503050406030204" pitchFamily="18" charset="0"/>
                <a:ea typeface="Times New Roman" panose="02020603050405020304" pitchFamily="18" charset="0"/>
                <a:cs typeface="Times New Roman" panose="02020603050405020304" pitchFamily="18" charset="0"/>
              </a:rPr>
              <a:t>rudics</a:t>
            </a:r>
            <a:r>
              <a:rPr lang="en-US" dirty="0">
                <a:latin typeface="Cambria" panose="02040503050406030204" pitchFamily="18" charset="0"/>
                <a:ea typeface="Times New Roman" panose="02020603050405020304" pitchFamily="18" charset="0"/>
                <a:cs typeface="Times New Roman" panose="02020603050405020304" pitchFamily="18" charset="0"/>
              </a:rPr>
              <a:t> on off states of the modem to minimize power consumption.</a:t>
            </a:r>
          </a:p>
          <a:p>
            <a:pPr marL="800100" lvl="1" indent="-342900">
              <a:lnSpc>
                <a:spcPct val="150000"/>
              </a:lnSpc>
              <a:buFont typeface="Arial" panose="020B0604020202020204" pitchFamily="34" charset="0"/>
              <a:buChar char="•"/>
            </a:pPr>
            <a:r>
              <a:rPr lang="en-US" dirty="0">
                <a:latin typeface="Cambria" panose="02040503050406030204" pitchFamily="18" charset="0"/>
                <a:ea typeface="Times New Roman" panose="02020603050405020304" pitchFamily="18" charset="0"/>
                <a:cs typeface="Times New Roman" panose="02020603050405020304" pitchFamily="18" charset="0"/>
              </a:rPr>
              <a:t>Capability to configure groups of modems via a single submit.</a:t>
            </a:r>
          </a:p>
          <a:p>
            <a:pPr marL="800100" lvl="1" indent="-342900">
              <a:lnSpc>
                <a:spcPct val="150000"/>
              </a:lnSpc>
              <a:buFont typeface="Arial" panose="020B0604020202020204" pitchFamily="34" charset="0"/>
              <a:buChar char="•"/>
            </a:pPr>
            <a:r>
              <a:rPr lang="en-US" dirty="0">
                <a:latin typeface="Cambria" panose="02040503050406030204" pitchFamily="18" charset="0"/>
                <a:ea typeface="Times New Roman" panose="02020603050405020304" pitchFamily="18" charset="0"/>
                <a:cs typeface="Times New Roman" panose="02020603050405020304" pitchFamily="18" charset="0"/>
              </a:rPr>
              <a:t>Template based </a:t>
            </a:r>
            <a:r>
              <a:rPr lang="en-US" dirty="0" err="1">
                <a:latin typeface="Cambria" panose="02040503050406030204" pitchFamily="18" charset="0"/>
                <a:ea typeface="Times New Roman" panose="02020603050405020304" pitchFamily="18" charset="0"/>
                <a:cs typeface="Times New Roman" panose="02020603050405020304" pitchFamily="18" charset="0"/>
              </a:rPr>
              <a:t>en</a:t>
            </a:r>
            <a:r>
              <a:rPr lang="en-US" dirty="0">
                <a:latin typeface="Cambria" panose="02040503050406030204" pitchFamily="18" charset="0"/>
                <a:ea typeface="Times New Roman" panose="02020603050405020304" pitchFamily="18" charset="0"/>
                <a:cs typeface="Times New Roman" panose="02020603050405020304" pitchFamily="18" charset="0"/>
              </a:rPr>
              <a:t>-masse tunnel configurations</a:t>
            </a:r>
          </a:p>
          <a:p>
            <a:pPr>
              <a:lnSpc>
                <a:spcPct val="150000"/>
              </a:lnSpc>
            </a:pPr>
            <a:r>
              <a:rPr lang="en-US" dirty="0">
                <a:latin typeface="Cambria" panose="02040503050406030204" pitchFamily="18" charset="0"/>
                <a:ea typeface="MS Mincho" panose="02020609040205080304" pitchFamily="49" charset="-128"/>
                <a:cs typeface="Times New Roman" panose="02020603050405020304" pitchFamily="18" charset="0"/>
              </a:rPr>
              <a:t> </a:t>
            </a:r>
            <a:endParaRPr lang="en-US" dirty="0">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13" name="Rectangle 12"/>
          <p:cNvSpPr/>
          <p:nvPr/>
        </p:nvSpPr>
        <p:spPr>
          <a:xfrm>
            <a:off x="338203" y="976633"/>
            <a:ext cx="8467594" cy="1384995"/>
          </a:xfrm>
          <a:prstGeom prst="rect">
            <a:avLst/>
          </a:prstGeom>
        </p:spPr>
        <p:txBody>
          <a:bodyPr wrap="square">
            <a:spAutoFit/>
          </a:bodyPr>
          <a:lstStyle/>
          <a:p>
            <a:pPr>
              <a:lnSpc>
                <a:spcPct val="150000"/>
              </a:lnSpc>
            </a:pPr>
            <a:r>
              <a:rPr lang="en-US" sz="2000" b="1" dirty="0" smtClean="0">
                <a:latin typeface="Cambria" panose="02040503050406030204" pitchFamily="18" charset="0"/>
                <a:ea typeface="Times New Roman" panose="02020603050405020304" pitchFamily="18" charset="0"/>
                <a:cs typeface="Times New Roman" panose="02020603050405020304" pitchFamily="18" charset="0"/>
              </a:rPr>
              <a:t>Further Testing:</a:t>
            </a:r>
          </a:p>
          <a:p>
            <a:pPr marL="800100" lvl="1" indent="-342900">
              <a:lnSpc>
                <a:spcPct val="150000"/>
              </a:lnSpc>
              <a:buFont typeface="Arial" panose="020B0604020202020204" pitchFamily="34" charset="0"/>
              <a:buChar char="•"/>
            </a:pPr>
            <a:r>
              <a:rPr lang="en-US" dirty="0" smtClean="0">
                <a:latin typeface="Cambria" panose="02040503050406030204" pitchFamily="18" charset="0"/>
                <a:ea typeface="MS Mincho" panose="02020609040205080304" pitchFamily="49" charset="-128"/>
                <a:cs typeface="Times New Roman" panose="02020603050405020304" pitchFamily="18" charset="0"/>
              </a:rPr>
              <a:t>Deploying new firmware on GLISN network this summer</a:t>
            </a:r>
          </a:p>
          <a:p>
            <a:pPr marL="800100" lvl="1" indent="-342900">
              <a:lnSpc>
                <a:spcPct val="150000"/>
              </a:lnSpc>
              <a:buFont typeface="Arial" panose="020B0604020202020204" pitchFamily="34" charset="0"/>
              <a:buChar char="•"/>
            </a:pPr>
            <a:r>
              <a:rPr lang="en-US" dirty="0" smtClean="0">
                <a:latin typeface="Cambria" panose="02040503050406030204" pitchFamily="18" charset="0"/>
                <a:ea typeface="MS Mincho" panose="02020609040205080304" pitchFamily="49" charset="-128"/>
                <a:cs typeface="Times New Roman" panose="02020603050405020304" pitchFamily="18" charset="0"/>
              </a:rPr>
              <a:t>Continued in-house bench testing at PIC</a:t>
            </a:r>
            <a:endParaRPr lang="en-US" dirty="0">
              <a:latin typeface="Cambria" panose="020405030504060302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5969513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584775"/>
          </a:xfrm>
          <a:prstGeom prst="rect">
            <a:avLst/>
          </a:prstGeom>
          <a:noFill/>
        </p:spPr>
        <p:txBody>
          <a:bodyPr wrap="square" rtlCol="0">
            <a:spAutoFit/>
          </a:bodyPr>
          <a:lstStyle/>
          <a:p>
            <a:pPr algn="ctr"/>
            <a:r>
              <a:rPr lang="en-US" sz="3200" dirty="0" smtClean="0"/>
              <a:t>XI 202 Multi Firmware</a:t>
            </a:r>
            <a:endParaRPr lang="en-US" sz="3200" dirty="0"/>
          </a:p>
        </p:txBody>
      </p:sp>
      <p:sp>
        <p:nvSpPr>
          <p:cNvPr id="2" name="Slide Number Placeholder 1"/>
          <p:cNvSpPr>
            <a:spLocks noGrp="1"/>
          </p:cNvSpPr>
          <p:nvPr>
            <p:ph type="sldNum" sz="quarter" idx="12"/>
          </p:nvPr>
        </p:nvSpPr>
        <p:spPr/>
        <p:txBody>
          <a:bodyPr/>
          <a:lstStyle/>
          <a:p>
            <a:fld id="{8406FF7F-2C7F-4567-897B-B0C150BFE30D}" type="slidenum">
              <a:rPr lang="en-US" smtClean="0"/>
              <a:t>16</a:t>
            </a:fld>
            <a:endParaRPr lang="en-US" dirty="0"/>
          </a:p>
        </p:txBody>
      </p:sp>
      <p:pic>
        <p:nvPicPr>
          <p:cNvPr id="10" name="Picture 10" descr="polar_bug.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313511"/>
            <a:ext cx="2971800" cy="1544489"/>
          </a:xfrm>
          <a:prstGeom prst="rect">
            <a:avLst/>
          </a:prstGeom>
          <a:noFill/>
          <a:ln w="9525">
            <a:noFill/>
            <a:miter lim="800000"/>
            <a:headEnd/>
            <a:tailEnd/>
          </a:ln>
        </p:spPr>
      </p:pic>
      <p:pic>
        <p:nvPicPr>
          <p:cNvPr id="11" name="Picture 10" descr="seis.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13446"/>
            <a:ext cx="2133599" cy="1045882"/>
          </a:xfrm>
          <a:prstGeom prst="rect">
            <a:avLst/>
          </a:prstGeom>
          <a:noFill/>
          <a:ln w="9525">
            <a:noFill/>
            <a:miter lim="800000"/>
            <a:headEnd/>
            <a:tailEnd/>
          </a:ln>
        </p:spPr>
      </p:pic>
      <p:cxnSp>
        <p:nvCxnSpPr>
          <p:cNvPr id="12" name="Straight Connector 11"/>
          <p:cNvCxnSpPr/>
          <p:nvPr/>
        </p:nvCxnSpPr>
        <p:spPr>
          <a:xfrm>
            <a:off x="2131219" y="570485"/>
            <a:ext cx="701278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72975" y="941809"/>
            <a:ext cx="9473608" cy="2585323"/>
          </a:xfrm>
          <a:prstGeom prst="rect">
            <a:avLst/>
          </a:prstGeom>
          <a:noFill/>
        </p:spPr>
        <p:txBody>
          <a:bodyPr wrap="square" rtlCol="0">
            <a:spAutoFit/>
          </a:bodyPr>
          <a:lstStyle/>
          <a:p>
            <a:pPr lvl="3"/>
            <a:r>
              <a:rPr lang="en-US" sz="2000" b="1" dirty="0" smtClean="0">
                <a:latin typeface="+mj-lt"/>
                <a:ea typeface="+mj-ea"/>
                <a:cs typeface="+mj-cs"/>
              </a:rPr>
              <a:t>XI-202 Multi Firmware</a:t>
            </a:r>
            <a:endParaRPr lang="en-US" sz="2000" b="1" dirty="0">
              <a:latin typeface="+mj-lt"/>
              <a:ea typeface="+mj-ea"/>
              <a:cs typeface="+mj-cs"/>
            </a:endParaRPr>
          </a:p>
          <a:p>
            <a:pPr lvl="3"/>
            <a:r>
              <a:rPr lang="en-US" dirty="0">
                <a:latin typeface="+mj-lt"/>
                <a:ea typeface="+mj-ea"/>
                <a:cs typeface="+mj-cs"/>
              </a:rPr>
              <a:t>W</a:t>
            </a:r>
            <a:r>
              <a:rPr lang="en-US" dirty="0" smtClean="0">
                <a:latin typeface="+mj-lt"/>
                <a:ea typeface="+mj-ea"/>
                <a:cs typeface="+mj-cs"/>
              </a:rPr>
              <a:t>e are currently working with </a:t>
            </a:r>
            <a:r>
              <a:rPr lang="en-US" dirty="0" err="1" smtClean="0">
                <a:latin typeface="+mj-lt"/>
                <a:ea typeface="+mj-ea"/>
                <a:cs typeface="+mj-cs"/>
              </a:rPr>
              <a:t>Xeos</a:t>
            </a:r>
            <a:r>
              <a:rPr lang="en-US" dirty="0" smtClean="0">
                <a:latin typeface="+mj-lt"/>
                <a:ea typeface="+mj-ea"/>
                <a:cs typeface="+mj-cs"/>
              </a:rPr>
              <a:t> Technologies to develop firmware for the XI-202 (SBD only) capable of communicating with all data loggers currently used at the PIC for broadband seismology, expanding our capability to include </a:t>
            </a:r>
            <a:r>
              <a:rPr lang="en-US" dirty="0" err="1" smtClean="0">
                <a:latin typeface="+mj-lt"/>
                <a:ea typeface="+mj-ea"/>
                <a:cs typeface="+mj-cs"/>
              </a:rPr>
              <a:t>Reftek</a:t>
            </a:r>
            <a:r>
              <a:rPr lang="en-US" dirty="0" smtClean="0">
                <a:latin typeface="+mj-lt"/>
                <a:ea typeface="+mj-ea"/>
                <a:cs typeface="+mj-cs"/>
              </a:rPr>
              <a:t> and </a:t>
            </a:r>
            <a:r>
              <a:rPr lang="en-US" dirty="0" err="1" smtClean="0">
                <a:latin typeface="+mj-lt"/>
                <a:ea typeface="+mj-ea"/>
                <a:cs typeface="+mj-cs"/>
              </a:rPr>
              <a:t>Nanometrics</a:t>
            </a:r>
            <a:r>
              <a:rPr lang="en-US" dirty="0" smtClean="0">
                <a:latin typeface="+mj-lt"/>
                <a:ea typeface="+mj-ea"/>
                <a:cs typeface="+mj-cs"/>
              </a:rPr>
              <a:t> data loggers in addition to the </a:t>
            </a:r>
            <a:r>
              <a:rPr lang="en-US" dirty="0" err="1" smtClean="0">
                <a:latin typeface="+mj-lt"/>
                <a:ea typeface="+mj-ea"/>
                <a:cs typeface="+mj-cs"/>
              </a:rPr>
              <a:t>Quanterra</a:t>
            </a:r>
            <a:r>
              <a:rPr lang="en-US" dirty="0" smtClean="0">
                <a:latin typeface="+mj-lt"/>
                <a:ea typeface="+mj-ea"/>
                <a:cs typeface="+mj-cs"/>
              </a:rPr>
              <a:t> Q330, which was previously the only supported unit.  The beta version is currently in testing and the software group is working on writing the parsers needed to translate the messages so they can be displayed on our webpage.      </a:t>
            </a:r>
          </a:p>
          <a:p>
            <a:r>
              <a:rPr lang="en-US" sz="1600" b="1" dirty="0" smtClean="0">
                <a:latin typeface="+mj-lt"/>
                <a:ea typeface="+mj-ea"/>
                <a:cs typeface="+mj-cs"/>
              </a:rPr>
              <a:t>	</a:t>
            </a:r>
            <a:endParaRPr lang="en-US" sz="2000" b="1" dirty="0" smtClean="0">
              <a:latin typeface="+mj-lt"/>
              <a:ea typeface="+mj-ea"/>
              <a:cs typeface="+mj-cs"/>
            </a:endParaRPr>
          </a:p>
        </p:txBody>
      </p:sp>
      <p:pic>
        <p:nvPicPr>
          <p:cNvPr id="13" name="Picture 3" descr="C:\Users\pcarpenter\Dropbox\Engineering\Telemetry\Satellite Modems\Iridium\Xeos\XI-202\Photos\IMAG0155.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140" b="100000" l="14116" r="89966">
                        <a14:foregroundMark x1="79762" y1="17094" x2="79762" y2="17094"/>
                        <a14:foregroundMark x1="80612" y1="23647" x2="80612" y2="23647"/>
                        <a14:foregroundMark x1="81463" y1="31624" x2="81463" y2="31624"/>
                        <a14:foregroundMark x1="81803" y1="62678" x2="81803" y2="62678"/>
                        <a14:foregroundMark x1="80612" y1="73504" x2="80612" y2="73504"/>
                        <a14:foregroundMark x1="80272" y1="78917" x2="80272" y2="78917"/>
                        <a14:foregroundMark x1="79762" y1="82051" x2="79762" y2="82051"/>
                        <a14:foregroundMark x1="65816" y1="72365" x2="65816" y2="72365"/>
                      </a14:backgroundRemoval>
                    </a14:imgEffect>
                  </a14:imgLayer>
                </a14:imgProps>
              </a:ext>
              <a:ext uri="{28A0092B-C50C-407E-A947-70E740481C1C}">
                <a14:useLocalDpi xmlns:a14="http://schemas.microsoft.com/office/drawing/2010/main" val="0"/>
              </a:ext>
            </a:extLst>
          </a:blip>
          <a:srcRect l="19211" r="14363"/>
          <a:stretch/>
        </p:blipFill>
        <p:spPr bwMode="auto">
          <a:xfrm>
            <a:off x="1714686" y="4017683"/>
            <a:ext cx="1358776" cy="12233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C:\Users\polar\Downloads\IMAG0016.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98771" l="1329" r="99336">
                        <a14:backgroundMark x1="39203" y1="1006" x2="39203" y2="1006"/>
                      </a14:backgroundRemoval>
                    </a14:imgEffect>
                  </a14:imgLayer>
                </a14:imgProps>
              </a:ext>
              <a:ext uri="{28A0092B-C50C-407E-A947-70E740481C1C}">
                <a14:useLocalDpi xmlns:a14="http://schemas.microsoft.com/office/drawing/2010/main" val="0"/>
              </a:ext>
            </a:extLst>
          </a:blip>
          <a:srcRect/>
          <a:stretch/>
        </p:blipFill>
        <p:spPr bwMode="auto">
          <a:xfrm rot="5400000">
            <a:off x="4703068" y="2439992"/>
            <a:ext cx="741736" cy="220402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polar\Documents\Projects\PTC2014\MeridianCompac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71975" y="4788526"/>
            <a:ext cx="1803973" cy="173003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0"/>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foregroundMark x1="80460" y1="17264" x2="80460" y2="17264"/>
                        <a14:foregroundMark x1="72222" y1="21824" x2="72222" y2="21824"/>
                        <a14:foregroundMark x1="90230" y1="29642" x2="90230" y2="29642"/>
                        <a14:foregroundMark x1="61686" y1="38111" x2="61686" y2="38111"/>
                        <a14:foregroundMark x1="41762" y1="46906" x2="41762" y2="46906"/>
                        <a14:foregroundMark x1="24904" y1="52117" x2="24904" y2="52117"/>
                        <a14:foregroundMark x1="70307" y1="17915" x2="70307" y2="17915"/>
                        <a14:foregroundMark x1="65134" y1="7166" x2="65134" y2="7166"/>
                        <a14:foregroundMark x1="37548" y1="67101" x2="37548" y2="67101"/>
                        <a14:foregroundMark x1="59387" y1="68078" x2="59387" y2="68078"/>
                        <a14:foregroundMark x1="19349" y1="69381" x2="19349" y2="69381"/>
                        <a14:foregroundMark x1="43870" y1="91857" x2="43870" y2="91857"/>
                        <a14:foregroundMark x1="60345" y1="96091" x2="60345" y2="96091"/>
                        <a14:foregroundMark x1="63793" y1="93485" x2="63793" y2="93485"/>
                        <a14:foregroundMark x1="17241" y1="53746" x2="17241" y2="53746"/>
                        <a14:foregroundMark x1="9920" y1="22222" x2="9920" y2="22222"/>
                        <a14:foregroundMark x1="33780" y1="37607" x2="33780" y2="37607"/>
                        <a14:foregroundMark x1="56568" y1="37607" x2="56568" y2="37607"/>
                        <a14:foregroundMark x1="54692" y1="79060" x2="54692" y2="79060"/>
                        <a14:foregroundMark x1="35121" y1="79060" x2="35121" y2="79060"/>
                        <a14:foregroundMark x1="12869" y1="82906" x2="12869" y2="82906"/>
                        <a14:foregroundMark x1="14745" y1="93162" x2="14745" y2="93162"/>
                        <a14:foregroundMark x1="15550" y1="95726" x2="15550" y2="95726"/>
                        <a14:foregroundMark x1="58177" y1="91880" x2="58177" y2="91880"/>
                        <a14:foregroundMark x1="38338" y1="93162" x2="38338" y2="93162"/>
                        <a14:backgroundMark x1="31801" y1="97068" x2="31801" y2="97068"/>
                        <a14:backgroundMark x1="52682" y1="93811" x2="52682" y2="93811"/>
                        <a14:backgroundMark x1="73372" y1="95765" x2="73372" y2="95765"/>
                        <a14:backgroundMark x1="6897" y1="94137" x2="6897" y2="94137"/>
                        <a14:backgroundMark x1="2490" y1="82085" x2="2490" y2="82085"/>
                        <a14:backgroundMark x1="28736" y1="96417" x2="28736" y2="96417"/>
                        <a14:backgroundMark x1="24330" y1="95114" x2="24330" y2="95114"/>
                        <a14:backgroundMark x1="30077" y1="92182" x2="30077" y2="92182"/>
                        <a14:backgroundMark x1="5172" y1="94788" x2="5172" y2="94788"/>
                        <a14:backgroundMark x1="1533" y1="72638" x2="1533" y2="72638"/>
                        <a14:backgroundMark x1="68582" y1="93160" x2="68582" y2="93160"/>
                        <a14:backgroundMark x1="60920" y1="91857" x2="60920" y2="91857"/>
                        <a14:backgroundMark x1="41188" y1="91857" x2="41188" y2="91857"/>
                        <a14:backgroundMark x1="96743" y1="3909" x2="96743" y2="3909"/>
                      </a14:backgroundRemoval>
                    </a14:imgEffect>
                  </a14:imgLayer>
                </a14:imgProps>
              </a:ext>
              <a:ext uri="{28A0092B-C50C-407E-A947-70E740481C1C}">
                <a14:useLocalDpi xmlns:a14="http://schemas.microsoft.com/office/drawing/2010/main" val="0"/>
              </a:ext>
            </a:extLst>
          </a:blip>
          <a:srcRect/>
          <a:stretch/>
        </p:blipFill>
        <p:spPr bwMode="auto">
          <a:xfrm>
            <a:off x="6256909" y="4682027"/>
            <a:ext cx="1548989" cy="971518"/>
          </a:xfrm>
          <a:prstGeom prst="round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p:cNvCxnSpPr/>
          <p:nvPr/>
        </p:nvCxnSpPr>
        <p:spPr>
          <a:xfrm flipV="1">
            <a:off x="5756848" y="3629025"/>
            <a:ext cx="0" cy="691055"/>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756848" y="4320080"/>
            <a:ext cx="0" cy="1575895"/>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5756848" y="4320080"/>
            <a:ext cx="137737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124700" y="4313218"/>
            <a:ext cx="0" cy="632231"/>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flipV="1">
            <a:off x="2733675" y="4313220"/>
            <a:ext cx="3023173" cy="6860"/>
          </a:xfrm>
          <a:prstGeom prst="line">
            <a:avLst/>
          </a:prstGeom>
        </p:spPr>
        <p:style>
          <a:lnRef idx="2">
            <a:schemeClr val="accent1"/>
          </a:lnRef>
          <a:fillRef idx="0">
            <a:schemeClr val="accent1"/>
          </a:fillRef>
          <a:effectRef idx="1">
            <a:schemeClr val="accent1"/>
          </a:effectRef>
          <a:fontRef idx="minor">
            <a:schemeClr val="tx1"/>
          </a:fontRef>
        </p:style>
      </p:cxnSp>
      <p:sp>
        <p:nvSpPr>
          <p:cNvPr id="37" name="Cross 36"/>
          <p:cNvSpPr/>
          <p:nvPr/>
        </p:nvSpPr>
        <p:spPr>
          <a:xfrm>
            <a:off x="5637609" y="4201968"/>
            <a:ext cx="249260" cy="236223"/>
          </a:xfrm>
          <a:prstGeom prst="plu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8" name="TextBox 37"/>
          <p:cNvSpPr txBox="1"/>
          <p:nvPr/>
        </p:nvSpPr>
        <p:spPr>
          <a:xfrm>
            <a:off x="1362075" y="5313511"/>
            <a:ext cx="2114550" cy="307777"/>
          </a:xfrm>
          <a:prstGeom prst="rect">
            <a:avLst/>
          </a:prstGeom>
          <a:noFill/>
        </p:spPr>
        <p:txBody>
          <a:bodyPr wrap="square" rtlCol="0">
            <a:spAutoFit/>
          </a:bodyPr>
          <a:lstStyle/>
          <a:p>
            <a:r>
              <a:rPr lang="en-US" sz="1400" b="1" dirty="0" err="1" smtClean="0"/>
              <a:t>Xeos</a:t>
            </a:r>
            <a:r>
              <a:rPr lang="en-US" sz="1400" b="1" dirty="0" smtClean="0"/>
              <a:t> Technologies  </a:t>
            </a:r>
            <a:r>
              <a:rPr lang="en-US" sz="1400" dirty="0" smtClean="0"/>
              <a:t>XI-202</a:t>
            </a:r>
            <a:endParaRPr lang="en-US" sz="1400" dirty="0"/>
          </a:p>
        </p:txBody>
      </p:sp>
      <p:sp>
        <p:nvSpPr>
          <p:cNvPr id="39" name="TextBox 38"/>
          <p:cNvSpPr txBox="1"/>
          <p:nvPr/>
        </p:nvSpPr>
        <p:spPr>
          <a:xfrm>
            <a:off x="4245261" y="3882394"/>
            <a:ext cx="1465659" cy="307777"/>
          </a:xfrm>
          <a:prstGeom prst="rect">
            <a:avLst/>
          </a:prstGeom>
          <a:noFill/>
        </p:spPr>
        <p:txBody>
          <a:bodyPr wrap="square" rtlCol="0">
            <a:spAutoFit/>
          </a:bodyPr>
          <a:lstStyle/>
          <a:p>
            <a:r>
              <a:rPr lang="en-US" sz="1400" b="1" dirty="0" err="1" smtClean="0"/>
              <a:t>Quanterra</a:t>
            </a:r>
            <a:r>
              <a:rPr lang="en-US" sz="1400" b="1" dirty="0" smtClean="0"/>
              <a:t> </a:t>
            </a:r>
            <a:r>
              <a:rPr lang="en-US" sz="1400" dirty="0" smtClean="0"/>
              <a:t>Q330</a:t>
            </a:r>
            <a:endParaRPr lang="en-US" sz="1400" dirty="0"/>
          </a:p>
        </p:txBody>
      </p:sp>
      <p:sp>
        <p:nvSpPr>
          <p:cNvPr id="40" name="TextBox 39"/>
          <p:cNvSpPr txBox="1"/>
          <p:nvPr/>
        </p:nvSpPr>
        <p:spPr>
          <a:xfrm>
            <a:off x="6669454" y="5671109"/>
            <a:ext cx="1343025" cy="307777"/>
          </a:xfrm>
          <a:prstGeom prst="rect">
            <a:avLst/>
          </a:prstGeom>
          <a:noFill/>
        </p:spPr>
        <p:txBody>
          <a:bodyPr wrap="square" rtlCol="0">
            <a:spAutoFit/>
          </a:bodyPr>
          <a:lstStyle/>
          <a:p>
            <a:r>
              <a:rPr lang="en-US" sz="1400" b="1" dirty="0" err="1" smtClean="0"/>
              <a:t>RefTek</a:t>
            </a:r>
            <a:r>
              <a:rPr lang="en-US" sz="1400" b="1" dirty="0" smtClean="0"/>
              <a:t>  </a:t>
            </a:r>
            <a:r>
              <a:rPr lang="en-US" sz="1400" dirty="0" smtClean="0"/>
              <a:t>RT-130</a:t>
            </a:r>
            <a:endParaRPr lang="en-US" sz="1400" dirty="0"/>
          </a:p>
        </p:txBody>
      </p:sp>
      <p:sp>
        <p:nvSpPr>
          <p:cNvPr id="41" name="TextBox 40"/>
          <p:cNvSpPr txBox="1"/>
          <p:nvPr/>
        </p:nvSpPr>
        <p:spPr>
          <a:xfrm>
            <a:off x="4245261" y="6522030"/>
            <a:ext cx="2594549" cy="307777"/>
          </a:xfrm>
          <a:prstGeom prst="rect">
            <a:avLst/>
          </a:prstGeom>
          <a:noFill/>
        </p:spPr>
        <p:txBody>
          <a:bodyPr wrap="square" rtlCol="0">
            <a:spAutoFit/>
          </a:bodyPr>
          <a:lstStyle/>
          <a:p>
            <a:r>
              <a:rPr lang="en-US" sz="1400" b="1" dirty="0" err="1" smtClean="0"/>
              <a:t>Nanometrics</a:t>
            </a:r>
            <a:r>
              <a:rPr lang="en-US" sz="1400" b="1" dirty="0" smtClean="0"/>
              <a:t>  </a:t>
            </a:r>
            <a:r>
              <a:rPr lang="en-US" sz="1400" dirty="0" smtClean="0"/>
              <a:t>Meridian/Centaur</a:t>
            </a:r>
            <a:endParaRPr lang="en-US" sz="1400" dirty="0"/>
          </a:p>
        </p:txBody>
      </p:sp>
    </p:spTree>
    <p:extLst>
      <p:ext uri="{BB962C8B-B14F-4D97-AF65-F5344CB8AC3E}">
        <p14:creationId xmlns:p14="http://schemas.microsoft.com/office/powerpoint/2010/main" val="32368888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5988" y="-1"/>
            <a:ext cx="9144000" cy="584775"/>
          </a:xfrm>
          <a:prstGeom prst="rect">
            <a:avLst/>
          </a:prstGeom>
          <a:noFill/>
        </p:spPr>
        <p:txBody>
          <a:bodyPr wrap="square" rtlCol="0">
            <a:spAutoFit/>
          </a:bodyPr>
          <a:lstStyle/>
          <a:p>
            <a:pPr algn="ctr"/>
            <a:r>
              <a:rPr lang="en-US" sz="3200" dirty="0" smtClean="0"/>
              <a:t>Air Alkaline Batteries</a:t>
            </a:r>
            <a:endParaRPr lang="en-US" sz="3200" dirty="0"/>
          </a:p>
        </p:txBody>
      </p:sp>
      <p:sp>
        <p:nvSpPr>
          <p:cNvPr id="3" name="Title 2"/>
          <p:cNvSpPr>
            <a:spLocks noGrp="1"/>
          </p:cNvSpPr>
          <p:nvPr>
            <p:ph type="title"/>
          </p:nvPr>
        </p:nvSpPr>
        <p:spPr>
          <a:xfrm>
            <a:off x="560207" y="708599"/>
            <a:ext cx="8229600" cy="1143000"/>
          </a:xfrm>
        </p:spPr>
        <p:txBody>
          <a:bodyPr>
            <a:noAutofit/>
          </a:bodyPr>
          <a:lstStyle/>
          <a:p>
            <a:pPr algn="l"/>
            <a:r>
              <a:rPr lang="en-US" sz="2000" dirty="0"/>
              <a:t>Due to increasing demand/interest in Air Alkaline Batteries, PASSCAL has been testing cells in a variety of conditions to verify characteristics.  </a:t>
            </a:r>
          </a:p>
        </p:txBody>
      </p:sp>
      <p:sp>
        <p:nvSpPr>
          <p:cNvPr id="4" name="Content Placeholder 3"/>
          <p:cNvSpPr>
            <a:spLocks noGrp="1"/>
          </p:cNvSpPr>
          <p:nvPr>
            <p:ph sz="half" idx="1"/>
          </p:nvPr>
        </p:nvSpPr>
        <p:spPr>
          <a:xfrm>
            <a:off x="467412" y="2002410"/>
            <a:ext cx="3442600" cy="4525963"/>
          </a:xfrm>
        </p:spPr>
        <p:txBody>
          <a:bodyPr>
            <a:normAutofit/>
          </a:bodyPr>
          <a:lstStyle/>
          <a:p>
            <a:pPr marL="0" indent="0">
              <a:buNone/>
            </a:pPr>
            <a:r>
              <a:rPr lang="en-US" sz="2000" b="1" dirty="0"/>
              <a:t>Pros</a:t>
            </a:r>
          </a:p>
          <a:p>
            <a:pPr marL="285750" indent="-285750"/>
            <a:r>
              <a:rPr lang="en-US" sz="1800" dirty="0"/>
              <a:t>High energy </a:t>
            </a:r>
            <a:r>
              <a:rPr lang="en-US" sz="1800" dirty="0" smtClean="0"/>
              <a:t>density</a:t>
            </a:r>
          </a:p>
          <a:p>
            <a:pPr marL="285750" indent="-285750"/>
            <a:r>
              <a:rPr lang="en-US" sz="1800" dirty="0" smtClean="0"/>
              <a:t>Inexpensive</a:t>
            </a:r>
            <a:endParaRPr lang="en-US" sz="1800" dirty="0"/>
          </a:p>
          <a:p>
            <a:pPr marL="285750" indent="-285750"/>
            <a:r>
              <a:rPr lang="en-US" sz="1800" dirty="0" smtClean="0"/>
              <a:t>Non-hazardous </a:t>
            </a:r>
            <a:r>
              <a:rPr lang="en-US" sz="1800" dirty="0"/>
              <a:t>(easy to ship)</a:t>
            </a:r>
          </a:p>
          <a:p>
            <a:endParaRPr lang="en-US" dirty="0"/>
          </a:p>
        </p:txBody>
      </p:sp>
      <p:sp>
        <p:nvSpPr>
          <p:cNvPr id="10" name="Content Placeholder 9"/>
          <p:cNvSpPr>
            <a:spLocks noGrp="1"/>
          </p:cNvSpPr>
          <p:nvPr>
            <p:ph sz="half" idx="2"/>
          </p:nvPr>
        </p:nvSpPr>
        <p:spPr>
          <a:xfrm>
            <a:off x="447479" y="3490914"/>
            <a:ext cx="3086296" cy="2526187"/>
          </a:xfrm>
        </p:spPr>
        <p:txBody>
          <a:bodyPr>
            <a:normAutofit/>
          </a:bodyPr>
          <a:lstStyle/>
          <a:p>
            <a:pPr marL="0" indent="0">
              <a:buNone/>
            </a:pPr>
            <a:r>
              <a:rPr lang="en-US" sz="2000" b="1" dirty="0" smtClean="0"/>
              <a:t>Cons</a:t>
            </a:r>
          </a:p>
          <a:p>
            <a:r>
              <a:rPr lang="en-US" sz="1800" dirty="0"/>
              <a:t>High Impedance (can’t source large amounts of current)  </a:t>
            </a:r>
            <a:endParaRPr lang="en-US" sz="1800" b="1" dirty="0" smtClean="0"/>
          </a:p>
          <a:p>
            <a:r>
              <a:rPr lang="en-US" sz="1800" dirty="0" smtClean="0"/>
              <a:t>Poor cold weather performance</a:t>
            </a:r>
          </a:p>
          <a:p>
            <a:r>
              <a:rPr lang="en-US" sz="1800" dirty="0" smtClean="0"/>
              <a:t>Require air supply</a:t>
            </a:r>
            <a:endParaRPr lang="en-US" sz="1800" dirty="0"/>
          </a:p>
        </p:txBody>
      </p:sp>
      <p:sp>
        <p:nvSpPr>
          <p:cNvPr id="2" name="Slide Number Placeholder 1"/>
          <p:cNvSpPr>
            <a:spLocks noGrp="1"/>
          </p:cNvSpPr>
          <p:nvPr>
            <p:ph type="sldNum" sz="quarter" idx="12"/>
          </p:nvPr>
        </p:nvSpPr>
        <p:spPr/>
        <p:txBody>
          <a:bodyPr/>
          <a:lstStyle/>
          <a:p>
            <a:fld id="{8406FF7F-2C7F-4567-897B-B0C150BFE30D}" type="slidenum">
              <a:rPr lang="en-US" smtClean="0"/>
              <a:t>17</a:t>
            </a:fld>
            <a:endParaRPr lang="en-US"/>
          </a:p>
        </p:txBody>
      </p:sp>
      <p:pic>
        <p:nvPicPr>
          <p:cNvPr id="7" name="Picture 10" descr="polar_bug.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313511"/>
            <a:ext cx="2971800" cy="1544489"/>
          </a:xfrm>
          <a:prstGeom prst="rect">
            <a:avLst/>
          </a:prstGeom>
          <a:noFill/>
          <a:ln w="9525">
            <a:noFill/>
            <a:miter lim="800000"/>
            <a:headEnd/>
            <a:tailEnd/>
          </a:ln>
        </p:spPr>
      </p:pic>
      <p:pic>
        <p:nvPicPr>
          <p:cNvPr id="8" name="Picture 7" descr="seis.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13446"/>
            <a:ext cx="2133599" cy="1045882"/>
          </a:xfrm>
          <a:prstGeom prst="rect">
            <a:avLst/>
          </a:prstGeom>
          <a:noFill/>
          <a:ln w="9525">
            <a:noFill/>
            <a:miter lim="800000"/>
            <a:headEnd/>
            <a:tailEnd/>
          </a:ln>
        </p:spPr>
      </p:pic>
      <p:cxnSp>
        <p:nvCxnSpPr>
          <p:cNvPr id="9" name="Straight Connector 8"/>
          <p:cNvCxnSpPr/>
          <p:nvPr/>
        </p:nvCxnSpPr>
        <p:spPr>
          <a:xfrm>
            <a:off x="2131219" y="570485"/>
            <a:ext cx="701278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p:nvPr/>
        </p:nvPicPr>
        <p:blipFill>
          <a:blip r:embed="rId5">
            <a:extLst>
              <a:ext uri="{28A0092B-C50C-407E-A947-70E740481C1C}">
                <a14:useLocalDpi xmlns:a14="http://schemas.microsoft.com/office/drawing/2010/main" val="0"/>
              </a:ext>
            </a:extLst>
          </a:blip>
          <a:srcRect/>
          <a:stretch>
            <a:fillRect/>
          </a:stretch>
        </p:blipFill>
        <p:spPr bwMode="auto">
          <a:xfrm>
            <a:off x="3933825" y="1607344"/>
            <a:ext cx="5144187" cy="2437899"/>
          </a:xfrm>
          <a:prstGeom prst="rect">
            <a:avLst/>
          </a:prstGeom>
          <a:noFill/>
        </p:spPr>
      </p:pic>
      <p:pic>
        <p:nvPicPr>
          <p:cNvPr id="12" name="Picture 11"/>
          <p:cNvPicPr/>
          <p:nvPr/>
        </p:nvPicPr>
        <p:blipFill>
          <a:blip r:embed="rId6">
            <a:extLst>
              <a:ext uri="{28A0092B-C50C-407E-A947-70E740481C1C}">
                <a14:useLocalDpi xmlns:a14="http://schemas.microsoft.com/office/drawing/2010/main" val="0"/>
              </a:ext>
            </a:extLst>
          </a:blip>
          <a:srcRect/>
          <a:stretch>
            <a:fillRect/>
          </a:stretch>
        </p:blipFill>
        <p:spPr bwMode="auto">
          <a:xfrm>
            <a:off x="3933825" y="4045243"/>
            <a:ext cx="5072749" cy="2536536"/>
          </a:xfrm>
          <a:prstGeom prst="rect">
            <a:avLst/>
          </a:prstGeom>
          <a:noFill/>
        </p:spPr>
      </p:pic>
    </p:spTree>
    <p:extLst>
      <p:ext uri="{BB962C8B-B14F-4D97-AF65-F5344CB8AC3E}">
        <p14:creationId xmlns:p14="http://schemas.microsoft.com/office/powerpoint/2010/main" val="25374842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5988" y="-1"/>
            <a:ext cx="9144000" cy="584775"/>
          </a:xfrm>
          <a:prstGeom prst="rect">
            <a:avLst/>
          </a:prstGeom>
          <a:noFill/>
        </p:spPr>
        <p:txBody>
          <a:bodyPr wrap="square" rtlCol="0">
            <a:spAutoFit/>
          </a:bodyPr>
          <a:lstStyle/>
          <a:p>
            <a:pPr algn="ctr"/>
            <a:r>
              <a:rPr lang="en-US" sz="3200" dirty="0" smtClean="0"/>
              <a:t>Air Alkaline Batteries</a:t>
            </a:r>
            <a:endParaRPr lang="en-US" sz="3200" dirty="0"/>
          </a:p>
        </p:txBody>
      </p:sp>
      <p:sp>
        <p:nvSpPr>
          <p:cNvPr id="3" name="Title 2"/>
          <p:cNvSpPr>
            <a:spLocks noGrp="1"/>
          </p:cNvSpPr>
          <p:nvPr>
            <p:ph type="title"/>
          </p:nvPr>
        </p:nvSpPr>
        <p:spPr>
          <a:xfrm>
            <a:off x="636407" y="826516"/>
            <a:ext cx="8229600" cy="1143000"/>
          </a:xfrm>
        </p:spPr>
        <p:txBody>
          <a:bodyPr>
            <a:noAutofit/>
          </a:bodyPr>
          <a:lstStyle/>
          <a:p>
            <a:pPr algn="l"/>
            <a:r>
              <a:rPr lang="en-US" sz="2000" b="1" dirty="0" smtClean="0"/>
              <a:t>DC-DC convertor:  </a:t>
            </a:r>
            <a:r>
              <a:rPr lang="en-US" sz="2000" dirty="0" smtClean="0"/>
              <a:t>In an attempt to bypass the cold weather limitations of </a:t>
            </a:r>
            <a:r>
              <a:rPr lang="en-US" sz="2000" dirty="0" err="1" smtClean="0"/>
              <a:t>Aircells</a:t>
            </a:r>
            <a:r>
              <a:rPr lang="en-US" sz="2000" dirty="0" smtClean="0"/>
              <a:t>, PASSCAL developed a DC-DC convertor to “trickle charge” a secondary battery capable of sourcing more current in the cold.</a:t>
            </a:r>
            <a:endParaRPr lang="en-US" sz="2000" dirty="0"/>
          </a:p>
        </p:txBody>
      </p:sp>
      <p:sp>
        <p:nvSpPr>
          <p:cNvPr id="2" name="Slide Number Placeholder 1"/>
          <p:cNvSpPr>
            <a:spLocks noGrp="1"/>
          </p:cNvSpPr>
          <p:nvPr>
            <p:ph type="sldNum" sz="quarter" idx="12"/>
          </p:nvPr>
        </p:nvSpPr>
        <p:spPr/>
        <p:txBody>
          <a:bodyPr/>
          <a:lstStyle/>
          <a:p>
            <a:fld id="{8406FF7F-2C7F-4567-897B-B0C150BFE30D}" type="slidenum">
              <a:rPr lang="en-US" smtClean="0"/>
              <a:t>18</a:t>
            </a:fld>
            <a:endParaRPr lang="en-US"/>
          </a:p>
        </p:txBody>
      </p:sp>
      <p:pic>
        <p:nvPicPr>
          <p:cNvPr id="8" name="Picture 7" descr="seis.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3446"/>
            <a:ext cx="2133599" cy="1045882"/>
          </a:xfrm>
          <a:prstGeom prst="rect">
            <a:avLst/>
          </a:prstGeom>
          <a:noFill/>
          <a:ln w="9525">
            <a:noFill/>
            <a:miter lim="800000"/>
            <a:headEnd/>
            <a:tailEnd/>
          </a:ln>
        </p:spPr>
      </p:pic>
      <p:cxnSp>
        <p:nvCxnSpPr>
          <p:cNvPr id="9" name="Straight Connector 8"/>
          <p:cNvCxnSpPr/>
          <p:nvPr/>
        </p:nvCxnSpPr>
        <p:spPr>
          <a:xfrm>
            <a:off x="2131219" y="570485"/>
            <a:ext cx="701278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4080" t="21435" r="24497" b="19910"/>
          <a:stretch/>
        </p:blipFill>
        <p:spPr bwMode="auto">
          <a:xfrm>
            <a:off x="277287" y="1969515"/>
            <a:ext cx="4113854" cy="402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D:\Dropbox (PASSCAL)\Polar\Meetings &amp; Presentations\PTC\2016\images\AirCell Power Syste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6012" y="3242771"/>
            <a:ext cx="4453014" cy="344096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391141" y="2124075"/>
            <a:ext cx="4829175"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Wide input range (13-50V)</a:t>
            </a:r>
          </a:p>
          <a:p>
            <a:pPr marL="285750" indent="-285750">
              <a:buFont typeface="Arial" panose="020B0604020202020204" pitchFamily="34" charset="0"/>
              <a:buChar char="•"/>
            </a:pPr>
            <a:r>
              <a:rPr lang="en-US" sz="1600" dirty="0" smtClean="0"/>
              <a:t>Can be programmed for max output of 50 to 600mA</a:t>
            </a:r>
          </a:p>
          <a:p>
            <a:pPr marL="285750" indent="-285750">
              <a:buFont typeface="Arial" panose="020B0604020202020204" pitchFamily="34" charset="0"/>
              <a:buChar char="•"/>
            </a:pPr>
            <a:r>
              <a:rPr lang="en-US" sz="1600" dirty="0" smtClean="0"/>
              <a:t>~94% efficient when pulling from a 17V source to charge a 12.6V battery (AGM)</a:t>
            </a:r>
            <a:endParaRPr lang="en-US" sz="1600" dirty="0"/>
          </a:p>
        </p:txBody>
      </p:sp>
      <p:pic>
        <p:nvPicPr>
          <p:cNvPr id="7" name="Picture 10" descr="polar_bug.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313511"/>
            <a:ext cx="2971800" cy="1544489"/>
          </a:xfrm>
          <a:prstGeom prst="rect">
            <a:avLst/>
          </a:prstGeom>
          <a:noFill/>
          <a:ln w="9525">
            <a:noFill/>
            <a:miter lim="800000"/>
            <a:headEnd/>
            <a:tailEnd/>
          </a:ln>
        </p:spPr>
      </p:pic>
    </p:spTree>
    <p:extLst>
      <p:ext uri="{BB962C8B-B14F-4D97-AF65-F5344CB8AC3E}">
        <p14:creationId xmlns:p14="http://schemas.microsoft.com/office/powerpoint/2010/main" val="27794725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584775"/>
          </a:xfrm>
          <a:prstGeom prst="rect">
            <a:avLst/>
          </a:prstGeom>
          <a:noFill/>
        </p:spPr>
        <p:txBody>
          <a:bodyPr wrap="square" rtlCol="0">
            <a:spAutoFit/>
          </a:bodyPr>
          <a:lstStyle/>
          <a:p>
            <a:pPr algn="ctr"/>
            <a:r>
              <a:rPr lang="en-US" sz="3200" dirty="0"/>
              <a:t>Wind Powered Heater</a:t>
            </a:r>
          </a:p>
        </p:txBody>
      </p:sp>
      <p:sp>
        <p:nvSpPr>
          <p:cNvPr id="3" name="Slide Number Placeholder 2"/>
          <p:cNvSpPr>
            <a:spLocks noGrp="1"/>
          </p:cNvSpPr>
          <p:nvPr>
            <p:ph type="sldNum" sz="quarter" idx="12"/>
          </p:nvPr>
        </p:nvSpPr>
        <p:spPr>
          <a:xfrm>
            <a:off x="6585098" y="6356350"/>
            <a:ext cx="2133600" cy="365125"/>
          </a:xfrm>
        </p:spPr>
        <p:txBody>
          <a:bodyPr/>
          <a:lstStyle/>
          <a:p>
            <a:fld id="{8406FF7F-2C7F-4567-897B-B0C150BFE30D}" type="slidenum">
              <a:rPr lang="en-US" smtClean="0"/>
              <a:t>19</a:t>
            </a:fld>
            <a:endParaRPr lang="en-US"/>
          </a:p>
        </p:txBody>
      </p:sp>
      <p:pic>
        <p:nvPicPr>
          <p:cNvPr id="8" name="Picture 7" descr="seis.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3446"/>
            <a:ext cx="2133599" cy="1045882"/>
          </a:xfrm>
          <a:prstGeom prst="rect">
            <a:avLst/>
          </a:prstGeom>
          <a:noFill/>
          <a:ln w="9525">
            <a:noFill/>
            <a:miter lim="800000"/>
            <a:headEnd/>
            <a:tailEnd/>
          </a:ln>
        </p:spPr>
      </p:pic>
      <p:cxnSp>
        <p:nvCxnSpPr>
          <p:cNvPr id="9" name="Straight Connector 8"/>
          <p:cNvCxnSpPr/>
          <p:nvPr/>
        </p:nvCxnSpPr>
        <p:spPr>
          <a:xfrm>
            <a:off x="2131219" y="570485"/>
            <a:ext cx="701278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23826" y="818162"/>
            <a:ext cx="9143999" cy="1323439"/>
          </a:xfrm>
          <a:prstGeom prst="rect">
            <a:avLst/>
          </a:prstGeom>
          <a:noFill/>
        </p:spPr>
        <p:txBody>
          <a:bodyPr wrap="square" rtlCol="0">
            <a:spAutoFit/>
          </a:bodyPr>
          <a:lstStyle/>
          <a:p>
            <a:r>
              <a:rPr lang="en-US" sz="2000" dirty="0">
                <a:latin typeface="+mj-lt"/>
                <a:ea typeface="+mj-ea"/>
                <a:cs typeface="+mj-cs"/>
              </a:rPr>
              <a:t>Year round stations operating on the East Antarctic </a:t>
            </a:r>
            <a:r>
              <a:rPr lang="en-US" sz="2000" dirty="0" err="1">
                <a:latin typeface="+mj-lt"/>
                <a:ea typeface="+mj-ea"/>
                <a:cs typeface="+mj-cs"/>
              </a:rPr>
              <a:t>Plateu</a:t>
            </a:r>
            <a:r>
              <a:rPr lang="en-US" sz="2000" dirty="0">
                <a:latin typeface="+mj-lt"/>
                <a:ea typeface="+mj-ea"/>
                <a:cs typeface="+mj-cs"/>
              </a:rPr>
              <a:t> experience data gaps and poor clock quality during the winter months due to a the VCO operating out of spec, resulting in weeks or even months of data that is discontinuous to the point of being unusable </a:t>
            </a:r>
            <a:r>
              <a:rPr lang="en-US" sz="2000" dirty="0" smtClean="0">
                <a:latin typeface="+mj-lt"/>
                <a:ea typeface="+mj-ea"/>
                <a:cs typeface="+mj-cs"/>
              </a:rPr>
              <a:t>.  </a:t>
            </a:r>
            <a:endParaRPr lang="en-US" sz="2000" dirty="0">
              <a:latin typeface="+mj-lt"/>
              <a:ea typeface="+mj-ea"/>
              <a:cs typeface="+mj-cs"/>
            </a:endParaRPr>
          </a:p>
        </p:txBody>
      </p:sp>
      <p:pic>
        <p:nvPicPr>
          <p:cNvPr id="16" name="Picture 10" descr="polar_bug.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5313510"/>
            <a:ext cx="2971800" cy="1544489"/>
          </a:xfrm>
          <a:prstGeom prst="rect">
            <a:avLst/>
          </a:prstGeom>
          <a:noFill/>
          <a:ln w="9525">
            <a:noFill/>
            <a:miter lim="800000"/>
            <a:headEnd/>
            <a:tailEnd/>
          </a:ln>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r="31738"/>
          <a:stretch/>
        </p:blipFill>
        <p:spPr>
          <a:xfrm>
            <a:off x="165100" y="2514378"/>
            <a:ext cx="3054350" cy="3230228"/>
          </a:xfrm>
          <a:prstGeom prst="rect">
            <a:avLst/>
          </a:prstGeom>
        </p:spPr>
      </p:pic>
      <p:cxnSp>
        <p:nvCxnSpPr>
          <p:cNvPr id="7" name="Straight Connector 6"/>
          <p:cNvCxnSpPr/>
          <p:nvPr/>
        </p:nvCxnSpPr>
        <p:spPr>
          <a:xfrm>
            <a:off x="1101490" y="2660887"/>
            <a:ext cx="0" cy="2777745"/>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1485901" y="2660887"/>
            <a:ext cx="0" cy="2777746"/>
          </a:xfrm>
          <a:prstGeom prst="line">
            <a:avLst/>
          </a:prstGeom>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73943" y="2239554"/>
            <a:ext cx="1091821" cy="307777"/>
          </a:xfrm>
          <a:prstGeom prst="rect">
            <a:avLst/>
          </a:prstGeom>
          <a:ln w="3175">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smtClean="0"/>
              <a:t>~6 months</a:t>
            </a:r>
            <a:endParaRPr lang="en-US" sz="1400" dirty="0"/>
          </a:p>
        </p:txBody>
      </p:sp>
      <p:cxnSp>
        <p:nvCxnSpPr>
          <p:cNvPr id="18" name="Straight Connector 17"/>
          <p:cNvCxnSpPr/>
          <p:nvPr/>
        </p:nvCxnSpPr>
        <p:spPr>
          <a:xfrm flipH="1" flipV="1">
            <a:off x="773943" y="2393444"/>
            <a:ext cx="327548" cy="267444"/>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1485901" y="2393444"/>
            <a:ext cx="379863" cy="267444"/>
          </a:xfrm>
          <a:prstGeom prst="line">
            <a:avLst/>
          </a:prstGeom>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rotWithShape="1">
          <a:blip r:embed="rId6" cstate="print">
            <a:extLst>
              <a:ext uri="{28A0092B-C50C-407E-A947-70E740481C1C}">
                <a14:useLocalDpi xmlns:a14="http://schemas.microsoft.com/office/drawing/2010/main" val="0"/>
              </a:ext>
            </a:extLst>
          </a:blip>
          <a:srcRect l="5199"/>
          <a:stretch/>
        </p:blipFill>
        <p:spPr>
          <a:xfrm>
            <a:off x="3408836" y="2316098"/>
            <a:ext cx="5575297" cy="2940526"/>
          </a:xfrm>
          <a:prstGeom prst="rect">
            <a:avLst/>
          </a:prstGeom>
        </p:spPr>
      </p:pic>
    </p:spTree>
    <p:extLst>
      <p:ext uri="{BB962C8B-B14F-4D97-AF65-F5344CB8AC3E}">
        <p14:creationId xmlns:p14="http://schemas.microsoft.com/office/powerpoint/2010/main" val="25275451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584775"/>
          </a:xfrm>
          <a:prstGeom prst="rect">
            <a:avLst/>
          </a:prstGeom>
          <a:noFill/>
        </p:spPr>
        <p:txBody>
          <a:bodyPr wrap="square" rtlCol="0">
            <a:spAutoFit/>
          </a:bodyPr>
          <a:lstStyle/>
          <a:p>
            <a:pPr algn="ctr"/>
            <a:r>
              <a:rPr lang="en-US" sz="3200" dirty="0" smtClean="0"/>
              <a:t>Overview</a:t>
            </a:r>
            <a:endParaRPr lang="en-US" sz="3200" dirty="0"/>
          </a:p>
        </p:txBody>
      </p:sp>
      <p:sp>
        <p:nvSpPr>
          <p:cNvPr id="6" name="TextBox 5"/>
          <p:cNvSpPr txBox="1"/>
          <p:nvPr/>
        </p:nvSpPr>
        <p:spPr>
          <a:xfrm>
            <a:off x="0" y="1066800"/>
            <a:ext cx="9144000" cy="5755422"/>
          </a:xfrm>
          <a:prstGeom prst="rect">
            <a:avLst/>
          </a:prstGeom>
          <a:noFill/>
        </p:spPr>
        <p:txBody>
          <a:bodyPr wrap="square" rtlCol="0">
            <a:spAutoFit/>
          </a:bodyPr>
          <a:lstStyle/>
          <a:p>
            <a:pPr marL="742950" lvl="1" indent="-285750">
              <a:buFont typeface="Arial" panose="020B0604020202020204" pitchFamily="34" charset="0"/>
              <a:buChar char="•"/>
            </a:pPr>
            <a:r>
              <a:rPr lang="en-US" sz="2000" b="1" dirty="0" smtClean="0"/>
              <a:t>PASSCAL </a:t>
            </a:r>
            <a:r>
              <a:rPr lang="en-US" sz="2000" b="1" dirty="0"/>
              <a:t>P</a:t>
            </a:r>
            <a:r>
              <a:rPr lang="en-US" sz="2000" b="1" dirty="0" smtClean="0"/>
              <a:t>rogram </a:t>
            </a:r>
          </a:p>
          <a:p>
            <a:pPr marL="1200150" lvl="2" indent="-285750">
              <a:buFont typeface="Arial" panose="020B0604020202020204" pitchFamily="34" charset="0"/>
              <a:buChar char="•"/>
            </a:pPr>
            <a:r>
              <a:rPr lang="en-US" dirty="0" smtClean="0"/>
              <a:t>Polar Program</a:t>
            </a:r>
          </a:p>
          <a:p>
            <a:endParaRPr lang="en-US" dirty="0" smtClean="0"/>
          </a:p>
          <a:p>
            <a:pPr marL="742950" lvl="1" indent="-285750">
              <a:buFont typeface="Arial" panose="020B0604020202020204" pitchFamily="34" charset="0"/>
              <a:buChar char="•"/>
            </a:pPr>
            <a:r>
              <a:rPr lang="en-US" sz="2000" b="1" dirty="0"/>
              <a:t>Telemetry </a:t>
            </a:r>
            <a:r>
              <a:rPr lang="en-US" sz="2000" b="1" dirty="0" smtClean="0"/>
              <a:t>Updates</a:t>
            </a:r>
          </a:p>
          <a:p>
            <a:pPr marL="1200150" lvl="2" indent="-285750">
              <a:buFont typeface="Arial" panose="020B0604020202020204" pitchFamily="34" charset="0"/>
              <a:buChar char="•"/>
            </a:pPr>
            <a:r>
              <a:rPr lang="en-US" dirty="0" smtClean="0"/>
              <a:t>Iridium Pilot Testing </a:t>
            </a:r>
          </a:p>
          <a:p>
            <a:pPr marL="1200150" lvl="2" indent="-285750">
              <a:buFont typeface="Arial" panose="020B0604020202020204" pitchFamily="34" charset="0"/>
              <a:buChar char="•"/>
            </a:pPr>
            <a:r>
              <a:rPr lang="en-US" dirty="0" smtClean="0"/>
              <a:t>RUTUS Tunnel Software</a:t>
            </a:r>
          </a:p>
          <a:p>
            <a:pPr marL="1200150" lvl="2" indent="-285750">
              <a:buFont typeface="Arial" panose="020B0604020202020204" pitchFamily="34" charset="0"/>
              <a:buChar char="•"/>
            </a:pPr>
            <a:r>
              <a:rPr lang="en-US" dirty="0" smtClean="0"/>
              <a:t>XI-202 Multi Firmware</a:t>
            </a:r>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r>
              <a:rPr lang="en-US" sz="2000" b="1" dirty="0" smtClean="0"/>
              <a:t>Power Updates</a:t>
            </a:r>
          </a:p>
          <a:p>
            <a:pPr marL="1200150" lvl="2" indent="-285750">
              <a:buFont typeface="Arial" panose="020B0604020202020204" pitchFamily="34" charset="0"/>
              <a:buChar char="•"/>
            </a:pPr>
            <a:r>
              <a:rPr lang="en-US" dirty="0" err="1" smtClean="0"/>
              <a:t>Aircells</a:t>
            </a:r>
            <a:r>
              <a:rPr lang="en-US" dirty="0" smtClean="0"/>
              <a:t> and DC-DC convertor</a:t>
            </a:r>
          </a:p>
          <a:p>
            <a:pPr marL="1200150" lvl="2" indent="-285750">
              <a:buFont typeface="Arial" panose="020B0604020202020204" pitchFamily="34" charset="0"/>
              <a:buChar char="•"/>
            </a:pPr>
            <a:r>
              <a:rPr lang="en-US" dirty="0" smtClean="0"/>
              <a:t>WT10 Wind Generator</a:t>
            </a:r>
          </a:p>
          <a:p>
            <a:pPr marL="285750" indent="-285750">
              <a:buFont typeface="Arial" panose="020B0604020202020204" pitchFamily="34" charset="0"/>
              <a:buChar char="•"/>
            </a:pPr>
            <a:endParaRPr lang="en-US" dirty="0" smtClean="0"/>
          </a:p>
          <a:p>
            <a:pPr marL="742950" lvl="1" indent="-285750">
              <a:buFont typeface="Arial" panose="020B0604020202020204" pitchFamily="34" charset="0"/>
              <a:buChar char="•"/>
            </a:pPr>
            <a:r>
              <a:rPr lang="en-US" sz="2000" b="1" dirty="0" smtClean="0"/>
              <a:t>Portability Updates</a:t>
            </a:r>
          </a:p>
          <a:p>
            <a:pPr marL="1200150" lvl="2" indent="-285750">
              <a:buFont typeface="Arial" panose="020B0604020202020204" pitchFamily="34" charset="0"/>
              <a:buChar char="•"/>
            </a:pPr>
            <a:r>
              <a:rPr lang="en-US" dirty="0" smtClean="0"/>
              <a:t>RIS/DRIS Deployments</a:t>
            </a:r>
          </a:p>
          <a:p>
            <a:pPr marL="1200150" lvl="2" indent="-285750">
              <a:buFont typeface="Arial" panose="020B0604020202020204" pitchFamily="34" charset="0"/>
              <a:buChar char="•"/>
            </a:pPr>
            <a:r>
              <a:rPr lang="en-US" dirty="0" smtClean="0"/>
              <a:t>GEOICE </a:t>
            </a:r>
            <a:r>
              <a:rPr lang="en-US" dirty="0"/>
              <a:t>MRI Project</a:t>
            </a:r>
          </a:p>
          <a:p>
            <a:pPr lvl="2"/>
            <a:endParaRPr lang="en-US" dirty="0" smtClean="0"/>
          </a:p>
          <a:p>
            <a:pPr marL="285750" indent="-285750">
              <a:buFont typeface="Arial" panose="020B0604020202020204" pitchFamily="34" charset="0"/>
              <a:buChar char="•"/>
            </a:pPr>
            <a:endParaRPr lang="en-US" dirty="0"/>
          </a:p>
          <a:p>
            <a:endParaRPr lang="en-US" dirty="0" smtClean="0"/>
          </a:p>
          <a:p>
            <a:endParaRPr lang="en-US" dirty="0"/>
          </a:p>
          <a:p>
            <a:endParaRPr lang="en-US" dirty="0"/>
          </a:p>
        </p:txBody>
      </p:sp>
      <p:sp>
        <p:nvSpPr>
          <p:cNvPr id="2" name="Slide Number Placeholder 1"/>
          <p:cNvSpPr>
            <a:spLocks noGrp="1"/>
          </p:cNvSpPr>
          <p:nvPr>
            <p:ph type="sldNum" sz="quarter" idx="12"/>
          </p:nvPr>
        </p:nvSpPr>
        <p:spPr/>
        <p:txBody>
          <a:bodyPr/>
          <a:lstStyle/>
          <a:p>
            <a:fld id="{8406FF7F-2C7F-4567-897B-B0C150BFE30D}" type="slidenum">
              <a:rPr lang="en-US" smtClean="0"/>
              <a:t>2</a:t>
            </a:fld>
            <a:endParaRPr lang="en-US"/>
          </a:p>
        </p:txBody>
      </p:sp>
      <p:pic>
        <p:nvPicPr>
          <p:cNvPr id="7" name="Picture 10" descr="polar_bug.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313511"/>
            <a:ext cx="2971800" cy="1544489"/>
          </a:xfrm>
          <a:prstGeom prst="rect">
            <a:avLst/>
          </a:prstGeom>
          <a:noFill/>
          <a:ln w="9525">
            <a:noFill/>
            <a:miter lim="800000"/>
            <a:headEnd/>
            <a:tailEnd/>
          </a:ln>
        </p:spPr>
      </p:pic>
      <p:pic>
        <p:nvPicPr>
          <p:cNvPr id="8" name="Picture 7" descr="seis.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13446"/>
            <a:ext cx="2133599" cy="1045882"/>
          </a:xfrm>
          <a:prstGeom prst="rect">
            <a:avLst/>
          </a:prstGeom>
          <a:noFill/>
          <a:ln w="9525">
            <a:noFill/>
            <a:miter lim="800000"/>
            <a:headEnd/>
            <a:tailEnd/>
          </a:ln>
        </p:spPr>
      </p:pic>
      <p:cxnSp>
        <p:nvCxnSpPr>
          <p:cNvPr id="9" name="Straight Connector 8"/>
          <p:cNvCxnSpPr/>
          <p:nvPr/>
        </p:nvCxnSpPr>
        <p:spPr>
          <a:xfrm>
            <a:off x="2131219" y="570485"/>
            <a:ext cx="701278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C:\Users\polar\Dropbox (PASSCAL)\Experiments\Arctic\201403 - UPPA-GL\Pictures\SE1\DSC_0024_00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72777" y="1469410"/>
            <a:ext cx="2555918" cy="3844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6493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584775"/>
          </a:xfrm>
          <a:prstGeom prst="rect">
            <a:avLst/>
          </a:prstGeom>
          <a:noFill/>
        </p:spPr>
        <p:txBody>
          <a:bodyPr wrap="square" rtlCol="0">
            <a:spAutoFit/>
          </a:bodyPr>
          <a:lstStyle/>
          <a:p>
            <a:pPr algn="ctr"/>
            <a:r>
              <a:rPr lang="en-US" sz="3200" dirty="0"/>
              <a:t>Wind Powered Heater</a:t>
            </a:r>
          </a:p>
        </p:txBody>
      </p:sp>
      <p:sp>
        <p:nvSpPr>
          <p:cNvPr id="3" name="Slide Number Placeholder 2"/>
          <p:cNvSpPr>
            <a:spLocks noGrp="1"/>
          </p:cNvSpPr>
          <p:nvPr>
            <p:ph type="sldNum" sz="quarter" idx="12"/>
          </p:nvPr>
        </p:nvSpPr>
        <p:spPr>
          <a:xfrm>
            <a:off x="6585098" y="6356350"/>
            <a:ext cx="2133600" cy="365125"/>
          </a:xfrm>
        </p:spPr>
        <p:txBody>
          <a:bodyPr/>
          <a:lstStyle/>
          <a:p>
            <a:fld id="{8406FF7F-2C7F-4567-897B-B0C150BFE30D}" type="slidenum">
              <a:rPr lang="en-US" smtClean="0"/>
              <a:t>20</a:t>
            </a:fld>
            <a:endParaRPr lang="en-US"/>
          </a:p>
        </p:txBody>
      </p:sp>
      <p:pic>
        <p:nvPicPr>
          <p:cNvPr id="8" name="Picture 7" descr="seis.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3446"/>
            <a:ext cx="2133599" cy="1045882"/>
          </a:xfrm>
          <a:prstGeom prst="rect">
            <a:avLst/>
          </a:prstGeom>
          <a:noFill/>
          <a:ln w="9525">
            <a:noFill/>
            <a:miter lim="800000"/>
            <a:headEnd/>
            <a:tailEnd/>
          </a:ln>
        </p:spPr>
      </p:pic>
      <p:cxnSp>
        <p:nvCxnSpPr>
          <p:cNvPr id="9" name="Straight Connector 8"/>
          <p:cNvCxnSpPr/>
          <p:nvPr/>
        </p:nvCxnSpPr>
        <p:spPr>
          <a:xfrm>
            <a:off x="2131219" y="570485"/>
            <a:ext cx="701278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6" name="Picture 10" descr="polar_bug.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5313510"/>
            <a:ext cx="2971800" cy="1544489"/>
          </a:xfrm>
          <a:prstGeom prst="rect">
            <a:avLst/>
          </a:prstGeom>
          <a:noFill/>
          <a:ln w="9525">
            <a:noFill/>
            <a:miter lim="800000"/>
            <a:headEnd/>
            <a:tailEnd/>
          </a:ln>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5035" t="2379"/>
          <a:stretch/>
        </p:blipFill>
        <p:spPr>
          <a:xfrm>
            <a:off x="523875" y="1523999"/>
            <a:ext cx="8239124" cy="4219779"/>
          </a:xfrm>
          <a:prstGeom prst="rect">
            <a:avLst/>
          </a:prstGeom>
        </p:spPr>
      </p:pic>
      <p:sp>
        <p:nvSpPr>
          <p:cNvPr id="10" name="TextBox 9"/>
          <p:cNvSpPr txBox="1"/>
          <p:nvPr/>
        </p:nvSpPr>
        <p:spPr>
          <a:xfrm>
            <a:off x="2667000" y="930292"/>
            <a:ext cx="3467100" cy="369332"/>
          </a:xfrm>
          <a:prstGeom prst="rect">
            <a:avLst/>
          </a:prstGeom>
          <a:noFill/>
        </p:spPr>
        <p:txBody>
          <a:bodyPr wrap="square" rtlCol="0">
            <a:spAutoFit/>
          </a:bodyPr>
          <a:lstStyle/>
          <a:p>
            <a:r>
              <a:rPr lang="en-US" b="1" dirty="0" smtClean="0"/>
              <a:t>7.6 Earthquake Near NZ in 2011 </a:t>
            </a:r>
            <a:endParaRPr lang="en-US" b="1" dirty="0"/>
          </a:p>
        </p:txBody>
      </p:sp>
    </p:spTree>
    <p:extLst>
      <p:ext uri="{BB962C8B-B14F-4D97-AF65-F5344CB8AC3E}">
        <p14:creationId xmlns:p14="http://schemas.microsoft.com/office/powerpoint/2010/main" val="27336495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584775"/>
          </a:xfrm>
          <a:prstGeom prst="rect">
            <a:avLst/>
          </a:prstGeom>
          <a:noFill/>
        </p:spPr>
        <p:txBody>
          <a:bodyPr wrap="square" rtlCol="0">
            <a:spAutoFit/>
          </a:bodyPr>
          <a:lstStyle/>
          <a:p>
            <a:pPr algn="ctr"/>
            <a:r>
              <a:rPr lang="en-US" sz="3200" dirty="0"/>
              <a:t>Wind Powered Heater</a:t>
            </a:r>
          </a:p>
        </p:txBody>
      </p:sp>
      <p:sp>
        <p:nvSpPr>
          <p:cNvPr id="3" name="Slide Number Placeholder 2"/>
          <p:cNvSpPr>
            <a:spLocks noGrp="1"/>
          </p:cNvSpPr>
          <p:nvPr>
            <p:ph type="sldNum" sz="quarter" idx="12"/>
          </p:nvPr>
        </p:nvSpPr>
        <p:spPr>
          <a:xfrm>
            <a:off x="6585098" y="6356350"/>
            <a:ext cx="2133600" cy="365125"/>
          </a:xfrm>
        </p:spPr>
        <p:txBody>
          <a:bodyPr/>
          <a:lstStyle/>
          <a:p>
            <a:fld id="{8406FF7F-2C7F-4567-897B-B0C150BFE30D}" type="slidenum">
              <a:rPr lang="en-US" smtClean="0"/>
              <a:t>21</a:t>
            </a:fld>
            <a:endParaRPr lang="en-US"/>
          </a:p>
        </p:txBody>
      </p:sp>
      <p:pic>
        <p:nvPicPr>
          <p:cNvPr id="8" name="Picture 7" descr="seis.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3446"/>
            <a:ext cx="2133599" cy="1045882"/>
          </a:xfrm>
          <a:prstGeom prst="rect">
            <a:avLst/>
          </a:prstGeom>
          <a:noFill/>
          <a:ln w="9525">
            <a:noFill/>
            <a:miter lim="800000"/>
            <a:headEnd/>
            <a:tailEnd/>
          </a:ln>
        </p:spPr>
      </p:pic>
      <p:cxnSp>
        <p:nvCxnSpPr>
          <p:cNvPr id="9" name="Straight Connector 8"/>
          <p:cNvCxnSpPr/>
          <p:nvPr/>
        </p:nvCxnSpPr>
        <p:spPr>
          <a:xfrm>
            <a:off x="2131219" y="570485"/>
            <a:ext cx="701278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6" name="Picture 10" descr="polar_bug.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313511"/>
            <a:ext cx="2971800" cy="1544489"/>
          </a:xfrm>
          <a:prstGeom prst="rect">
            <a:avLst/>
          </a:prstGeom>
          <a:noFill/>
          <a:ln w="9525">
            <a:noFill/>
            <a:miter lim="800000"/>
            <a:headEnd/>
            <a:tailEnd/>
          </a:ln>
        </p:spPr>
      </p:pic>
      <p:sp>
        <p:nvSpPr>
          <p:cNvPr id="10" name="Title 1"/>
          <p:cNvSpPr>
            <a:spLocks noGrp="1"/>
          </p:cNvSpPr>
          <p:nvPr>
            <p:ph type="title"/>
          </p:nvPr>
        </p:nvSpPr>
        <p:spPr>
          <a:xfrm>
            <a:off x="552450" y="714375"/>
            <a:ext cx="8229600" cy="2027810"/>
          </a:xfrm>
        </p:spPr>
        <p:txBody>
          <a:bodyPr>
            <a:noAutofit/>
          </a:bodyPr>
          <a:lstStyle/>
          <a:p>
            <a:pPr algn="just"/>
            <a:r>
              <a:rPr lang="en-US" sz="2000" dirty="0"/>
              <a:t>In an attempt to mitigate this problem, we have worked with </a:t>
            </a:r>
            <a:r>
              <a:rPr lang="en-US" sz="2000" b="1" dirty="0"/>
              <a:t>APRS </a:t>
            </a:r>
            <a:r>
              <a:rPr lang="en-US" sz="2000" b="1" dirty="0" smtClean="0"/>
              <a:t>World </a:t>
            </a:r>
            <a:r>
              <a:rPr lang="en-US" sz="2000" dirty="0"/>
              <a:t>to develop a heater/controller to attempt to keep the stations </a:t>
            </a:r>
            <a:r>
              <a:rPr lang="en-US" sz="2000" dirty="0" smtClean="0"/>
              <a:t>above the operating spec of the VCO.  Test units were installed at P061, a previously existing seismic station in the East Antarctic, and at our test site near Castle Rock, just North of McMurdo Station. </a:t>
            </a:r>
            <a:endParaRPr lang="en-US" sz="2000" dirty="0"/>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0833" y="2497711"/>
            <a:ext cx="3016487" cy="3263462"/>
          </a:xfrm>
          <a:prstGeom prst="rect">
            <a:avLst/>
          </a:prstGeom>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530" b="96820" l="5536" r="99529">
                        <a14:foregroundMark x1="28386" y1="61307" x2="28386" y2="61307"/>
                        <a14:foregroundMark x1="27444" y1="67668" x2="27444" y2="67668"/>
                        <a14:foregroundMark x1="30035" y1="68375" x2="30035" y2="68375"/>
                        <a14:backgroundMark x1="38751" y1="71201" x2="38751" y2="71201"/>
                        <a14:backgroundMark x1="89399" y1="82509" x2="89399" y2="82509"/>
                        <a14:backgroundMark x1="80919" y1="89223" x2="80919" y2="89223"/>
                        <a14:backgroundMark x1="78092" y1="90636" x2="78092" y2="90636"/>
                        <a14:backgroundMark x1="73852" y1="66961" x2="73852" y2="66961"/>
                        <a14:backgroundMark x1="71731" y1="67668" x2="71731" y2="67668"/>
                        <a14:backgroundMark x1="42049" y1="86749" x2="42049" y2="86749"/>
                        <a14:backgroundMark x1="47939" y1="78269" x2="47939" y2="78269"/>
                        <a14:backgroundMark x1="50059" y1="77915" x2="50059" y2="77915"/>
                      </a14:backgroundRemoval>
                    </a14:imgEffect>
                  </a14:imgLayer>
                </a14:imgProps>
              </a:ext>
              <a:ext uri="{28A0092B-C50C-407E-A947-70E740481C1C}">
                <a14:useLocalDpi xmlns:a14="http://schemas.microsoft.com/office/drawing/2010/main" val="0"/>
              </a:ext>
            </a:extLst>
          </a:blip>
          <a:stretch>
            <a:fillRect/>
          </a:stretch>
        </p:blipFill>
        <p:spPr>
          <a:xfrm>
            <a:off x="2281675" y="4942229"/>
            <a:ext cx="2720333" cy="1813555"/>
          </a:xfrm>
          <a:prstGeom prst="rect">
            <a:avLst/>
          </a:prstGeom>
        </p:spPr>
      </p:pic>
      <p:pic>
        <p:nvPicPr>
          <p:cNvPr id="7" name="Picture 6"/>
          <p:cNvPicPr>
            <a:picLocks noChangeAspect="1"/>
          </p:cNvPicPr>
          <p:nvPr/>
        </p:nvPicPr>
        <p:blipFill rotWithShape="1">
          <a:blip r:embed="rId8" cstate="print">
            <a:extLst>
              <a:ext uri="{28A0092B-C50C-407E-A947-70E740481C1C}">
                <a14:useLocalDpi xmlns:a14="http://schemas.microsoft.com/office/drawing/2010/main" val="0"/>
              </a:ext>
            </a:extLst>
          </a:blip>
          <a:srcRect r="9991" b="10269"/>
          <a:stretch/>
        </p:blipFill>
        <p:spPr>
          <a:xfrm>
            <a:off x="4579729" y="2657475"/>
            <a:ext cx="4030871" cy="3105150"/>
          </a:xfrm>
          <a:prstGeom prst="rect">
            <a:avLst/>
          </a:prstGeom>
        </p:spPr>
      </p:pic>
      <p:pic>
        <p:nvPicPr>
          <p:cNvPr id="4" name="Picture 3"/>
          <p:cNvPicPr>
            <a:picLocks noChangeAspect="1"/>
          </p:cNvPicPr>
          <p:nvPr/>
        </p:nvPicPr>
        <p:blipFill rotWithShape="1">
          <a:blip r:embed="rId9"/>
          <a:srcRect l="19683" r="5280"/>
          <a:stretch/>
        </p:blipFill>
        <p:spPr>
          <a:xfrm>
            <a:off x="98424" y="2817955"/>
            <a:ext cx="600161" cy="2575692"/>
          </a:xfrm>
          <a:prstGeom prst="rect">
            <a:avLst/>
          </a:prstGeom>
        </p:spPr>
      </p:pic>
    </p:spTree>
    <p:extLst>
      <p:ext uri="{BB962C8B-B14F-4D97-AF65-F5344CB8AC3E}">
        <p14:creationId xmlns:p14="http://schemas.microsoft.com/office/powerpoint/2010/main" val="377055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584775"/>
          </a:xfrm>
          <a:prstGeom prst="rect">
            <a:avLst/>
          </a:prstGeom>
          <a:noFill/>
        </p:spPr>
        <p:txBody>
          <a:bodyPr wrap="square" rtlCol="0">
            <a:spAutoFit/>
          </a:bodyPr>
          <a:lstStyle/>
          <a:p>
            <a:pPr algn="ctr"/>
            <a:r>
              <a:rPr lang="en-US" sz="3200" dirty="0" smtClean="0"/>
              <a:t>Wind Powered Heater</a:t>
            </a:r>
            <a:endParaRPr lang="en-US" sz="3200" dirty="0"/>
          </a:p>
        </p:txBody>
      </p:sp>
      <p:sp>
        <p:nvSpPr>
          <p:cNvPr id="7" name="Content Placeholder 6"/>
          <p:cNvSpPr>
            <a:spLocks noGrp="1"/>
          </p:cNvSpPr>
          <p:nvPr>
            <p:ph sz="half" idx="2"/>
          </p:nvPr>
        </p:nvSpPr>
        <p:spPr>
          <a:xfrm>
            <a:off x="327546" y="900752"/>
            <a:ext cx="7436228" cy="2088107"/>
          </a:xfrm>
        </p:spPr>
        <p:txBody>
          <a:bodyPr>
            <a:normAutofit/>
          </a:bodyPr>
          <a:lstStyle/>
          <a:p>
            <a:pPr marL="0" indent="0">
              <a:buNone/>
            </a:pPr>
            <a:r>
              <a:rPr lang="en-US" sz="2000" b="1" dirty="0" smtClean="0">
                <a:latin typeface="+mj-lt"/>
                <a:ea typeface="+mj-ea"/>
                <a:cs typeface="+mj-cs"/>
              </a:rPr>
              <a:t>P061</a:t>
            </a:r>
          </a:p>
          <a:p>
            <a:r>
              <a:rPr lang="en-US" sz="1600" dirty="0">
                <a:latin typeface="+mj-lt"/>
                <a:ea typeface="+mj-ea"/>
                <a:cs typeface="+mj-cs"/>
              </a:rPr>
              <a:t>Wind turbine system isolated from seismic system (charging </a:t>
            </a:r>
            <a:r>
              <a:rPr lang="en-US" sz="1600" dirty="0" smtClean="0">
                <a:latin typeface="+mj-lt"/>
                <a:ea typeface="+mj-ea"/>
                <a:cs typeface="+mj-cs"/>
              </a:rPr>
              <a:t>separate battery </a:t>
            </a:r>
            <a:r>
              <a:rPr lang="en-US" sz="1600" dirty="0">
                <a:latin typeface="+mj-lt"/>
                <a:ea typeface="+mj-ea"/>
                <a:cs typeface="+mj-cs"/>
              </a:rPr>
              <a:t>which is not powering equipment</a:t>
            </a:r>
            <a:r>
              <a:rPr lang="en-US" sz="1600" dirty="0" smtClean="0">
                <a:latin typeface="+mj-lt"/>
                <a:ea typeface="+mj-ea"/>
                <a:cs typeface="+mj-cs"/>
              </a:rPr>
              <a:t>) and solar charge system</a:t>
            </a:r>
            <a:endParaRPr lang="en-US" sz="1600" dirty="0">
              <a:latin typeface="+mj-lt"/>
              <a:ea typeface="+mj-ea"/>
              <a:cs typeface="+mj-cs"/>
            </a:endParaRPr>
          </a:p>
          <a:p>
            <a:r>
              <a:rPr lang="en-US" sz="1600" dirty="0" smtClean="0">
                <a:latin typeface="+mj-lt"/>
                <a:ea typeface="+mj-ea"/>
                <a:cs typeface="+mj-cs"/>
              </a:rPr>
              <a:t>Low </a:t>
            </a:r>
            <a:r>
              <a:rPr lang="en-US" sz="1600" dirty="0">
                <a:latin typeface="+mj-lt"/>
                <a:ea typeface="+mj-ea"/>
                <a:cs typeface="+mj-cs"/>
              </a:rPr>
              <a:t>wind speed, very cold (higher startup speeds as grease gets colder)</a:t>
            </a:r>
          </a:p>
          <a:p>
            <a:r>
              <a:rPr lang="en-US" sz="1600" dirty="0">
                <a:latin typeface="+mj-lt"/>
                <a:ea typeface="+mj-ea"/>
                <a:cs typeface="+mj-cs"/>
              </a:rPr>
              <a:t>Intermittent heating, efficacy remains to be seen as temps approach VCO limit</a:t>
            </a:r>
          </a:p>
        </p:txBody>
      </p:sp>
      <p:sp>
        <p:nvSpPr>
          <p:cNvPr id="3" name="Slide Number Placeholder 2"/>
          <p:cNvSpPr>
            <a:spLocks noGrp="1"/>
          </p:cNvSpPr>
          <p:nvPr>
            <p:ph type="sldNum" sz="quarter" idx="12"/>
          </p:nvPr>
        </p:nvSpPr>
        <p:spPr/>
        <p:txBody>
          <a:bodyPr/>
          <a:lstStyle/>
          <a:p>
            <a:fld id="{8406FF7F-2C7F-4567-897B-B0C150BFE30D}" type="slidenum">
              <a:rPr lang="en-US" smtClean="0"/>
              <a:t>22</a:t>
            </a:fld>
            <a:endParaRPr lang="en-US"/>
          </a:p>
        </p:txBody>
      </p:sp>
      <p:pic>
        <p:nvPicPr>
          <p:cNvPr id="8" name="Picture 7" descr="seis.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3446"/>
            <a:ext cx="2133599" cy="1045882"/>
          </a:xfrm>
          <a:prstGeom prst="rect">
            <a:avLst/>
          </a:prstGeom>
          <a:noFill/>
          <a:ln w="9525">
            <a:noFill/>
            <a:miter lim="800000"/>
            <a:headEnd/>
            <a:tailEnd/>
          </a:ln>
        </p:spPr>
      </p:pic>
      <p:cxnSp>
        <p:nvCxnSpPr>
          <p:cNvPr id="9" name="Straight Connector 8"/>
          <p:cNvCxnSpPr/>
          <p:nvPr/>
        </p:nvCxnSpPr>
        <p:spPr>
          <a:xfrm>
            <a:off x="2131219" y="570485"/>
            <a:ext cx="701278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6" name="Picture 10" descr="polar_bug.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313511"/>
            <a:ext cx="2971800" cy="1544489"/>
          </a:xfrm>
          <a:prstGeom prst="rect">
            <a:avLst/>
          </a:prstGeom>
          <a:noFill/>
          <a:ln w="9525">
            <a:noFill/>
            <a:miter lim="800000"/>
            <a:headEnd/>
            <a:tailEnd/>
          </a:ln>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474" y="2628404"/>
            <a:ext cx="4387283" cy="1629770"/>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476" y="4440180"/>
            <a:ext cx="4387283" cy="1629770"/>
          </a:xfrm>
          <a:prstGeom prst="rect">
            <a:avLst/>
          </a:prstGeom>
        </p:spPr>
      </p:pic>
      <p:pic>
        <p:nvPicPr>
          <p:cNvPr id="2050" name="Picture 2" descr="D:\Dropbox (PASSCAL)\Experiments\Antarctic\200731 - AGAP\Pictures\2015-2016\P061\P100090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99111" y="4720177"/>
            <a:ext cx="2404253" cy="18031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1" name="Picture 3" descr="D:\Dropbox (PASSCAL)\Experiments\Antarctic\200731 - AGAP\Pictures\2015-2016\P061\P100091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99111" y="2755995"/>
            <a:ext cx="2379078" cy="17842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D:\Dropbox (PASSCAL)\Experiments\Antarctic\200731 - AGAP\Pictures\2015-2016\P061\P1000916.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4137" r="26856"/>
          <a:stretch/>
        </p:blipFill>
        <p:spPr bwMode="auto">
          <a:xfrm>
            <a:off x="7397086" y="2755995"/>
            <a:ext cx="1282889" cy="3490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6413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584775"/>
          </a:xfrm>
          <a:prstGeom prst="rect">
            <a:avLst/>
          </a:prstGeom>
          <a:noFill/>
        </p:spPr>
        <p:txBody>
          <a:bodyPr wrap="square" rtlCol="0">
            <a:spAutoFit/>
          </a:bodyPr>
          <a:lstStyle/>
          <a:p>
            <a:pPr algn="ctr"/>
            <a:r>
              <a:rPr lang="en-US" sz="3200" dirty="0" smtClean="0"/>
              <a:t>Wind Powered Heater</a:t>
            </a:r>
            <a:endParaRPr lang="en-US" sz="3200" dirty="0"/>
          </a:p>
        </p:txBody>
      </p:sp>
      <p:sp>
        <p:nvSpPr>
          <p:cNvPr id="11" name="Content Placeholder 10"/>
          <p:cNvSpPr>
            <a:spLocks noGrp="1"/>
          </p:cNvSpPr>
          <p:nvPr>
            <p:ph sz="quarter" idx="4"/>
          </p:nvPr>
        </p:nvSpPr>
        <p:spPr>
          <a:xfrm>
            <a:off x="740960" y="957095"/>
            <a:ext cx="7662080" cy="1492677"/>
          </a:xfrm>
        </p:spPr>
        <p:txBody>
          <a:bodyPr>
            <a:noAutofit/>
          </a:bodyPr>
          <a:lstStyle/>
          <a:p>
            <a:pPr marL="0" indent="0">
              <a:buNone/>
            </a:pPr>
            <a:r>
              <a:rPr lang="en-US" sz="1600" b="1" dirty="0">
                <a:latin typeface="+mj-lt"/>
                <a:ea typeface="+mj-ea"/>
                <a:cs typeface="+mj-cs"/>
              </a:rPr>
              <a:t>Castle Rock</a:t>
            </a:r>
          </a:p>
          <a:p>
            <a:r>
              <a:rPr lang="en-US" sz="1600" dirty="0">
                <a:latin typeface="+mj-lt"/>
                <a:ea typeface="+mj-ea"/>
                <a:cs typeface="+mj-cs"/>
              </a:rPr>
              <a:t>Wind turbine system charging 2 34Ah AGMs, paralleled with solar and also powering equipment</a:t>
            </a:r>
          </a:p>
          <a:p>
            <a:r>
              <a:rPr lang="en-US" sz="1600" dirty="0">
                <a:latin typeface="+mj-lt"/>
                <a:ea typeface="+mj-ea"/>
                <a:cs typeface="+mj-cs"/>
              </a:rPr>
              <a:t>Strong and consistent wind keeping batteries  charged and box warm.  </a:t>
            </a:r>
            <a:r>
              <a:rPr lang="en-US" sz="1600" dirty="0" smtClean="0">
                <a:latin typeface="+mj-lt"/>
                <a:ea typeface="+mj-ea"/>
                <a:cs typeface="+mj-cs"/>
              </a:rPr>
              <a:t>Longevity/durability </a:t>
            </a:r>
            <a:r>
              <a:rPr lang="en-US" sz="1600" dirty="0">
                <a:latin typeface="+mj-lt"/>
                <a:ea typeface="+mj-ea"/>
                <a:cs typeface="+mj-cs"/>
              </a:rPr>
              <a:t>of turbine/install method will be the </a:t>
            </a:r>
            <a:r>
              <a:rPr lang="en-US" sz="1600" dirty="0" smtClean="0">
                <a:latin typeface="+mj-lt"/>
                <a:ea typeface="+mj-ea"/>
                <a:cs typeface="+mj-cs"/>
              </a:rPr>
              <a:t>takeaway here</a:t>
            </a:r>
            <a:endParaRPr lang="en-US" sz="1600" dirty="0">
              <a:latin typeface="+mj-lt"/>
              <a:ea typeface="+mj-ea"/>
              <a:cs typeface="+mj-cs"/>
            </a:endParaRPr>
          </a:p>
        </p:txBody>
      </p:sp>
      <p:sp>
        <p:nvSpPr>
          <p:cNvPr id="3" name="Slide Number Placeholder 2"/>
          <p:cNvSpPr>
            <a:spLocks noGrp="1"/>
          </p:cNvSpPr>
          <p:nvPr>
            <p:ph type="sldNum" sz="quarter" idx="12"/>
          </p:nvPr>
        </p:nvSpPr>
        <p:spPr/>
        <p:txBody>
          <a:bodyPr/>
          <a:lstStyle/>
          <a:p>
            <a:fld id="{8406FF7F-2C7F-4567-897B-B0C150BFE30D}" type="slidenum">
              <a:rPr lang="en-US" smtClean="0"/>
              <a:t>23</a:t>
            </a:fld>
            <a:endParaRPr lang="en-US"/>
          </a:p>
        </p:txBody>
      </p:sp>
      <p:pic>
        <p:nvPicPr>
          <p:cNvPr id="8" name="Picture 7" descr="seis.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3446"/>
            <a:ext cx="2133599" cy="1045882"/>
          </a:xfrm>
          <a:prstGeom prst="rect">
            <a:avLst/>
          </a:prstGeom>
          <a:noFill/>
          <a:ln w="9525">
            <a:noFill/>
            <a:miter lim="800000"/>
            <a:headEnd/>
            <a:tailEnd/>
          </a:ln>
        </p:spPr>
      </p:pic>
      <p:cxnSp>
        <p:nvCxnSpPr>
          <p:cNvPr id="9" name="Straight Connector 8"/>
          <p:cNvCxnSpPr/>
          <p:nvPr/>
        </p:nvCxnSpPr>
        <p:spPr>
          <a:xfrm>
            <a:off x="2131219" y="570485"/>
            <a:ext cx="701278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6" name="Picture 10" descr="polar_bug.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313511"/>
            <a:ext cx="2971800" cy="1544489"/>
          </a:xfrm>
          <a:prstGeom prst="rect">
            <a:avLst/>
          </a:prstGeom>
          <a:noFill/>
          <a:ln w="9525">
            <a:noFill/>
            <a:miter lim="800000"/>
            <a:headEnd/>
            <a:tailEnd/>
          </a:ln>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7019" y="2582986"/>
            <a:ext cx="4188015" cy="1555747"/>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r="6287"/>
          <a:stretch/>
        </p:blipFill>
        <p:spPr>
          <a:xfrm>
            <a:off x="2647020" y="4275216"/>
            <a:ext cx="4188014" cy="1507653"/>
          </a:xfrm>
          <a:prstGeom prst="rect">
            <a:avLst/>
          </a:prstGeom>
          <a:ln>
            <a:noFill/>
          </a:ln>
          <a:effectLst>
            <a:outerShdw blurRad="292100" dist="139700" dir="2700000" algn="tl" rotWithShape="0">
              <a:srgbClr val="333333">
                <a:alpha val="65000"/>
              </a:srgbClr>
            </a:outerShdw>
          </a:effectLst>
        </p:spPr>
      </p:pic>
      <p:pic>
        <p:nvPicPr>
          <p:cNvPr id="3074" name="Picture 2" descr="D:\Dropbox (PASSCAL)\Experiments\Antarctic\888299 - PASSCAL T-299\Pictures\2015-2016\Castle Rock WT10 Test\P100093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3749" y="4410801"/>
            <a:ext cx="2258451" cy="16937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7" name="Picture 5" descr="D:\Dropbox (PASSCAL)\Experiments\Antarctic\888299 - PASSCAL T-299\Pictures\2015-2016\Castle Rock WT10 Test\IMG_20160206_16564324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75533" y="2582988"/>
            <a:ext cx="1905323" cy="33844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8" name="Picture 6" descr="D:\Dropbox (PASSCAL)\Experiments\Antarctic\888299 - PASSCAL T-299\Pictures\2015-2016\Castle Rock WT10 Test\P1000946.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3749" y="2513978"/>
            <a:ext cx="2258450" cy="16937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29389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eis.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3446"/>
            <a:ext cx="2133599" cy="1045882"/>
          </a:xfrm>
          <a:prstGeom prst="rect">
            <a:avLst/>
          </a:prstGeom>
          <a:noFill/>
          <a:ln w="9525">
            <a:noFill/>
            <a:miter lim="800000"/>
            <a:headEnd/>
            <a:tailEnd/>
          </a:ln>
        </p:spPr>
      </p:pic>
      <p:sp>
        <p:nvSpPr>
          <p:cNvPr id="5" name="TextBox 4"/>
          <p:cNvSpPr txBox="1"/>
          <p:nvPr/>
        </p:nvSpPr>
        <p:spPr>
          <a:xfrm>
            <a:off x="0" y="-1"/>
            <a:ext cx="9144000" cy="584775"/>
          </a:xfrm>
          <a:prstGeom prst="rect">
            <a:avLst/>
          </a:prstGeom>
          <a:noFill/>
        </p:spPr>
        <p:txBody>
          <a:bodyPr wrap="square" rtlCol="0">
            <a:spAutoFit/>
          </a:bodyPr>
          <a:lstStyle/>
          <a:p>
            <a:pPr algn="ctr"/>
            <a:r>
              <a:rPr lang="en-US" sz="3200" dirty="0"/>
              <a:t>Next Generation Seismic Station</a:t>
            </a:r>
          </a:p>
        </p:txBody>
      </p:sp>
      <p:sp>
        <p:nvSpPr>
          <p:cNvPr id="3" name="Slide Number Placeholder 2"/>
          <p:cNvSpPr>
            <a:spLocks noGrp="1"/>
          </p:cNvSpPr>
          <p:nvPr>
            <p:ph type="sldNum" sz="quarter" idx="12"/>
          </p:nvPr>
        </p:nvSpPr>
        <p:spPr/>
        <p:txBody>
          <a:bodyPr/>
          <a:lstStyle/>
          <a:p>
            <a:fld id="{8406FF7F-2C7F-4567-897B-B0C150BFE30D}" type="slidenum">
              <a:rPr lang="en-US" smtClean="0"/>
              <a:t>24</a:t>
            </a:fld>
            <a:endParaRPr lang="en-US"/>
          </a:p>
        </p:txBody>
      </p:sp>
      <p:pic>
        <p:nvPicPr>
          <p:cNvPr id="8" name="Picture 10" descr="polar_bug.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313511"/>
            <a:ext cx="2971800" cy="1544489"/>
          </a:xfrm>
          <a:prstGeom prst="rect">
            <a:avLst/>
          </a:prstGeom>
          <a:noFill/>
          <a:ln w="9525">
            <a:noFill/>
            <a:miter lim="800000"/>
            <a:headEnd/>
            <a:tailEnd/>
          </a:ln>
        </p:spPr>
      </p:pic>
      <p:cxnSp>
        <p:nvCxnSpPr>
          <p:cNvPr id="10" name="Straight Connector 9"/>
          <p:cNvCxnSpPr/>
          <p:nvPr/>
        </p:nvCxnSpPr>
        <p:spPr>
          <a:xfrm>
            <a:off x="2131219" y="570485"/>
            <a:ext cx="701278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39246" y="917912"/>
            <a:ext cx="8465507" cy="830997"/>
          </a:xfrm>
          <a:prstGeom prst="rect">
            <a:avLst/>
          </a:prstGeom>
          <a:noFill/>
        </p:spPr>
        <p:txBody>
          <a:bodyPr wrap="square" rtlCol="0">
            <a:spAutoFit/>
          </a:bodyPr>
          <a:lstStyle/>
          <a:p>
            <a:r>
              <a:rPr lang="en-US" sz="2400" dirty="0" smtClean="0"/>
              <a:t>Development prompted by funding for 3 separate funded projects for deployment during the 2014/15 Antarctic season.</a:t>
            </a:r>
          </a:p>
        </p:txBody>
      </p:sp>
      <p:sp>
        <p:nvSpPr>
          <p:cNvPr id="6" name="TextBox 5"/>
          <p:cNvSpPr txBox="1"/>
          <p:nvPr/>
        </p:nvSpPr>
        <p:spPr>
          <a:xfrm>
            <a:off x="18789" y="1822654"/>
            <a:ext cx="8668011" cy="1292662"/>
          </a:xfrm>
          <a:prstGeom prst="rect">
            <a:avLst/>
          </a:prstGeom>
          <a:noFill/>
        </p:spPr>
        <p:txBody>
          <a:bodyPr wrap="square" rtlCol="0">
            <a:spAutoFit/>
          </a:bodyPr>
          <a:lstStyle/>
          <a:p>
            <a:pPr marL="800100" lvl="2" indent="-342900">
              <a:buFont typeface="Arial" panose="020B0604020202020204" pitchFamily="34" charset="0"/>
              <a:buChar char="•"/>
            </a:pPr>
            <a:r>
              <a:rPr lang="en-US" sz="2000" dirty="0"/>
              <a:t>Focus on rugged design and reliability at minimal logistical and financial </a:t>
            </a:r>
            <a:r>
              <a:rPr lang="en-US" sz="2000" dirty="0" smtClean="0"/>
              <a:t>cost</a:t>
            </a:r>
          </a:p>
          <a:p>
            <a:pPr marL="800100" lvl="2" indent="-342900">
              <a:buFont typeface="Arial" panose="020B0604020202020204" pitchFamily="34" charset="0"/>
              <a:buChar char="•"/>
            </a:pPr>
            <a:r>
              <a:rPr lang="en-US" sz="2000" dirty="0" smtClean="0"/>
              <a:t>Unprecedented 44 stations successfully deployed during 2014-15 season </a:t>
            </a:r>
            <a:endParaRPr lang="en-US" sz="2000" dirty="0"/>
          </a:p>
          <a:p>
            <a:endParaRPr lang="en-US" dirty="0"/>
          </a:p>
        </p:txBody>
      </p:sp>
      <p:sp>
        <p:nvSpPr>
          <p:cNvPr id="19" name="TextBox 18"/>
          <p:cNvSpPr txBox="1"/>
          <p:nvPr/>
        </p:nvSpPr>
        <p:spPr>
          <a:xfrm>
            <a:off x="2729910" y="5061685"/>
            <a:ext cx="3366090" cy="1857848"/>
          </a:xfrm>
          <a:prstGeom prst="rect">
            <a:avLst/>
          </a:prstGeom>
          <a:noFill/>
        </p:spPr>
        <p:txBody>
          <a:bodyPr wrap="square" lIns="87279" tIns="43640" rIns="87279" bIns="43640" rtlCol="0">
            <a:spAutoFit/>
          </a:bodyPr>
          <a:lstStyle/>
          <a:p>
            <a:pPr algn="ctr"/>
            <a:r>
              <a:rPr lang="en-US" sz="1400" b="1" dirty="0" smtClean="0"/>
              <a:t>Semi-permanent, Extreme Cold Station</a:t>
            </a:r>
            <a:endParaRPr lang="en-US" sz="1400" b="1" dirty="0"/>
          </a:p>
          <a:p>
            <a:pPr marL="272748" indent="-272748">
              <a:buFont typeface="Arial" pitchFamily="34" charset="0"/>
              <a:buChar char="•"/>
            </a:pPr>
            <a:r>
              <a:rPr lang="en-US" sz="1400" dirty="0"/>
              <a:t>8x 108Ah AGM Batteries</a:t>
            </a:r>
          </a:p>
          <a:p>
            <a:pPr marL="272748" indent="-272748">
              <a:buFont typeface="Arial" pitchFamily="34" charset="0"/>
              <a:buChar char="•"/>
            </a:pPr>
            <a:r>
              <a:rPr lang="en-US" sz="1400" dirty="0"/>
              <a:t>Heavily insulated enclosure</a:t>
            </a:r>
          </a:p>
          <a:p>
            <a:pPr marL="272748" indent="-272748">
              <a:buFont typeface="Arial" pitchFamily="34" charset="0"/>
              <a:buChar char="•"/>
            </a:pPr>
            <a:r>
              <a:rPr lang="en-US" sz="1400" dirty="0"/>
              <a:t>Broadband Surface </a:t>
            </a:r>
            <a:r>
              <a:rPr lang="en-US" sz="1400" dirty="0" smtClean="0"/>
              <a:t>Seismometer </a:t>
            </a:r>
            <a:r>
              <a:rPr lang="en-US" sz="1400" dirty="0"/>
              <a:t>in insulated vault</a:t>
            </a:r>
          </a:p>
          <a:p>
            <a:pPr marL="272748" indent="-272748">
              <a:buFont typeface="Arial" pitchFamily="34" charset="0"/>
              <a:buChar char="•"/>
            </a:pPr>
            <a:r>
              <a:rPr lang="en-US" sz="1400" dirty="0" err="1"/>
              <a:t>Appx</a:t>
            </a:r>
            <a:r>
              <a:rPr lang="en-US" sz="1400" dirty="0"/>
              <a:t> total weight 1000 </a:t>
            </a:r>
            <a:r>
              <a:rPr lang="en-US" sz="1400" dirty="0" err="1"/>
              <a:t>lbs</a:t>
            </a:r>
            <a:endParaRPr lang="en-US" sz="1400" dirty="0"/>
          </a:p>
          <a:p>
            <a:pPr marL="272748" indent="-272748">
              <a:buFont typeface="Arial" pitchFamily="34" charset="0"/>
              <a:buChar char="•"/>
            </a:pPr>
            <a:r>
              <a:rPr lang="en-US" sz="1400" dirty="0"/>
              <a:t>5-10 year battery life </a:t>
            </a:r>
          </a:p>
          <a:p>
            <a:endParaRPr lang="en-US" sz="1700" b="1" dirty="0"/>
          </a:p>
        </p:txBody>
      </p:sp>
      <p:sp>
        <p:nvSpPr>
          <p:cNvPr id="20" name="TextBox 19"/>
          <p:cNvSpPr txBox="1"/>
          <p:nvPr/>
        </p:nvSpPr>
        <p:spPr>
          <a:xfrm>
            <a:off x="5760027" y="5026026"/>
            <a:ext cx="3383973" cy="2119458"/>
          </a:xfrm>
          <a:prstGeom prst="rect">
            <a:avLst/>
          </a:prstGeom>
          <a:noFill/>
        </p:spPr>
        <p:txBody>
          <a:bodyPr wrap="square" lIns="87279" tIns="43640" rIns="87279" bIns="43640" rtlCol="0">
            <a:spAutoFit/>
          </a:bodyPr>
          <a:lstStyle/>
          <a:p>
            <a:pPr algn="ctr"/>
            <a:r>
              <a:rPr lang="en-US" sz="1400" b="1" dirty="0" smtClean="0"/>
              <a:t>2 year, Moderate Cold Station</a:t>
            </a:r>
            <a:endParaRPr lang="en-US" sz="1400" b="1" dirty="0"/>
          </a:p>
          <a:p>
            <a:pPr marL="272748" indent="-272748">
              <a:buFont typeface="Arial" pitchFamily="34" charset="0"/>
              <a:buChar char="•"/>
            </a:pPr>
            <a:r>
              <a:rPr lang="en-US" sz="1400" dirty="0"/>
              <a:t>10-12x Lithium Primary batteries +1 34Ah AGM </a:t>
            </a:r>
          </a:p>
          <a:p>
            <a:pPr marL="272748" indent="-272748">
              <a:buFont typeface="Arial" pitchFamily="34" charset="0"/>
              <a:buChar char="•"/>
            </a:pPr>
            <a:r>
              <a:rPr lang="en-US" sz="1400" dirty="0"/>
              <a:t>Moderately insulated enclosure</a:t>
            </a:r>
          </a:p>
          <a:p>
            <a:pPr marL="272748" indent="-272748">
              <a:buFont typeface="Arial" pitchFamily="34" charset="0"/>
              <a:buChar char="•"/>
            </a:pPr>
            <a:r>
              <a:rPr lang="en-US" sz="1400" dirty="0"/>
              <a:t>Direct bury broadband posthole seismometer</a:t>
            </a:r>
          </a:p>
          <a:p>
            <a:pPr marL="272748" indent="-272748">
              <a:buFont typeface="Arial" pitchFamily="34" charset="0"/>
              <a:buChar char="•"/>
            </a:pPr>
            <a:r>
              <a:rPr lang="en-US" sz="1400" dirty="0" err="1"/>
              <a:t>Appx</a:t>
            </a:r>
            <a:r>
              <a:rPr lang="en-US" sz="1400" dirty="0"/>
              <a:t> total weight 250 </a:t>
            </a:r>
            <a:r>
              <a:rPr lang="en-US" sz="1400" dirty="0" err="1"/>
              <a:t>lbs</a:t>
            </a:r>
            <a:endParaRPr lang="en-US" sz="1400" dirty="0"/>
          </a:p>
          <a:p>
            <a:pPr marL="272748" indent="-272748">
              <a:buFont typeface="Arial" pitchFamily="34" charset="0"/>
              <a:buChar char="•"/>
            </a:pPr>
            <a:r>
              <a:rPr lang="en-US" sz="1400" dirty="0"/>
              <a:t>2 year battery life</a:t>
            </a:r>
          </a:p>
          <a:p>
            <a:endParaRPr lang="en-US" sz="1700" b="1" dirty="0"/>
          </a:p>
        </p:txBody>
      </p:sp>
      <p:pic>
        <p:nvPicPr>
          <p:cNvPr id="21" name="Picture 2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878" b="100000" l="9928" r="89892">
                        <a14:foregroundMark x1="52512" y1="36663" x2="52512" y2="36663"/>
                        <a14:foregroundMark x1="45275" y1="23149" x2="45275" y2="23149"/>
                        <a14:foregroundMark x1="47249" y1="65217" x2="47249" y2="65217"/>
                      </a14:backgroundRemoval>
                    </a14:imgEffect>
                  </a14:imgLayer>
                </a14:imgProps>
              </a:ext>
              <a:ext uri="{28A0092B-C50C-407E-A947-70E740481C1C}">
                <a14:useLocalDpi xmlns:a14="http://schemas.microsoft.com/office/drawing/2010/main" val="0"/>
              </a:ext>
            </a:extLst>
          </a:blip>
          <a:srcRect l="28842" t="14530" r="35994"/>
          <a:stretch/>
        </p:blipFill>
        <p:spPr>
          <a:xfrm>
            <a:off x="520172" y="2893290"/>
            <a:ext cx="2339370" cy="2894073"/>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15629" b="86604" l="8971" r="81041">
                        <a14:foregroundMark x1="17883" y1="70975" x2="17883" y2="70975"/>
                        <a14:foregroundMark x1="20275" y1="69918" x2="20275" y2="69918"/>
                        <a14:foregroundMark x1="13995" y1="76616" x2="13995" y2="76616"/>
                        <a14:foregroundMark x1="22488" y1="77908" x2="22488" y2="77908"/>
                        <a14:foregroundMark x1="18660" y1="79553" x2="18660" y2="79553"/>
                        <a14:foregroundMark x1="40371" y1="53702" x2="40371" y2="53702"/>
                        <a14:foregroundMark x1="42225" y1="58402" x2="42225" y2="58402"/>
                        <a14:foregroundMark x1="42883" y1="58284" x2="42883" y2="58284"/>
                        <a14:foregroundMark x1="62201" y1="62515" x2="62201" y2="62515"/>
                        <a14:foregroundMark x1="70694" y1="67685" x2="70694" y2="67685"/>
                        <a14:foregroundMark x1="70813" y1="28672" x2="70813" y2="28672"/>
                        <a14:foregroundMark x1="77333" y1="61105" x2="77333" y2="61105"/>
                        <a14:foregroundMark x1="72249" y1="51704" x2="72249" y2="51704"/>
                        <a14:foregroundMark x1="73266" y1="27027" x2="73266" y2="27027"/>
                        <a14:foregroundMark x1="73206" y1="26557" x2="73206" y2="26557"/>
                        <a14:foregroundMark x1="71950" y1="41363" x2="71950" y2="41363"/>
                        <a14:backgroundMark x1="32596" y1="40893" x2="32596" y2="40893"/>
                        <a14:backgroundMark x1="26734" y1="34195" x2="26734" y2="34195"/>
                      </a14:backgroundRemoval>
                    </a14:imgEffect>
                  </a14:imgLayer>
                </a14:imgProps>
              </a:ext>
              <a:ext uri="{28A0092B-C50C-407E-A947-70E740481C1C}">
                <a14:useLocalDpi xmlns:a14="http://schemas.microsoft.com/office/drawing/2010/main" val="0"/>
              </a:ext>
            </a:extLst>
          </a:blip>
          <a:srcRect l="5227" t="7322" r="10526" b="9555"/>
          <a:stretch/>
        </p:blipFill>
        <p:spPr>
          <a:xfrm>
            <a:off x="2984606" y="2468985"/>
            <a:ext cx="5963327" cy="29946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898991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eis.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3446"/>
            <a:ext cx="2133599" cy="1045882"/>
          </a:xfrm>
          <a:prstGeom prst="rect">
            <a:avLst/>
          </a:prstGeom>
          <a:noFill/>
          <a:ln w="9525">
            <a:noFill/>
            <a:miter lim="800000"/>
            <a:headEnd/>
            <a:tailEnd/>
          </a:ln>
        </p:spPr>
      </p:pic>
      <p:sp>
        <p:nvSpPr>
          <p:cNvPr id="5" name="TextBox 4"/>
          <p:cNvSpPr txBox="1"/>
          <p:nvPr/>
        </p:nvSpPr>
        <p:spPr>
          <a:xfrm>
            <a:off x="0" y="-1"/>
            <a:ext cx="9144000" cy="584775"/>
          </a:xfrm>
          <a:prstGeom prst="rect">
            <a:avLst/>
          </a:prstGeom>
          <a:noFill/>
        </p:spPr>
        <p:txBody>
          <a:bodyPr wrap="square" rtlCol="0">
            <a:spAutoFit/>
          </a:bodyPr>
          <a:lstStyle/>
          <a:p>
            <a:pPr algn="ctr"/>
            <a:r>
              <a:rPr lang="en-US" sz="3200" dirty="0"/>
              <a:t>Next Generation Seismic Station</a:t>
            </a:r>
          </a:p>
        </p:txBody>
      </p:sp>
      <p:sp>
        <p:nvSpPr>
          <p:cNvPr id="3" name="Slide Number Placeholder 2"/>
          <p:cNvSpPr>
            <a:spLocks noGrp="1"/>
          </p:cNvSpPr>
          <p:nvPr>
            <p:ph type="sldNum" sz="quarter" idx="12"/>
          </p:nvPr>
        </p:nvSpPr>
        <p:spPr/>
        <p:txBody>
          <a:bodyPr/>
          <a:lstStyle/>
          <a:p>
            <a:fld id="{8406FF7F-2C7F-4567-897B-B0C150BFE30D}" type="slidenum">
              <a:rPr lang="en-US" smtClean="0"/>
              <a:t>25</a:t>
            </a:fld>
            <a:endParaRPr lang="en-US"/>
          </a:p>
        </p:txBody>
      </p:sp>
      <p:pic>
        <p:nvPicPr>
          <p:cNvPr id="8" name="Picture 10" descr="polar_bug.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313511"/>
            <a:ext cx="2971800" cy="1544489"/>
          </a:xfrm>
          <a:prstGeom prst="rect">
            <a:avLst/>
          </a:prstGeom>
          <a:noFill/>
          <a:ln w="9525">
            <a:noFill/>
            <a:miter lim="800000"/>
            <a:headEnd/>
            <a:tailEnd/>
          </a:ln>
        </p:spPr>
      </p:pic>
      <p:cxnSp>
        <p:nvCxnSpPr>
          <p:cNvPr id="10" name="Straight Connector 9"/>
          <p:cNvCxnSpPr/>
          <p:nvPr/>
        </p:nvCxnSpPr>
        <p:spPr>
          <a:xfrm>
            <a:off x="2131219" y="570485"/>
            <a:ext cx="701278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7785" y="4215249"/>
            <a:ext cx="3178325" cy="2383744"/>
          </a:xfrm>
          <a:prstGeom prst="rect">
            <a:avLst/>
          </a:prstGeom>
          <a:ln>
            <a:noFill/>
          </a:ln>
          <a:effectLst>
            <a:outerShdw blurRad="190500" algn="tl" rotWithShape="0">
              <a:srgbClr val="000000">
                <a:alpha val="70000"/>
              </a:srgbClr>
            </a:outerShdw>
          </a:effectLst>
        </p:spPr>
      </p:pic>
      <p:sp>
        <p:nvSpPr>
          <p:cNvPr id="4" name="TextBox 3"/>
          <p:cNvSpPr txBox="1"/>
          <p:nvPr/>
        </p:nvSpPr>
        <p:spPr>
          <a:xfrm>
            <a:off x="150312" y="857039"/>
            <a:ext cx="9143999" cy="461665"/>
          </a:xfrm>
          <a:prstGeom prst="rect">
            <a:avLst/>
          </a:prstGeom>
          <a:noFill/>
        </p:spPr>
        <p:txBody>
          <a:bodyPr wrap="square" rtlCol="0">
            <a:spAutoFit/>
          </a:bodyPr>
          <a:lstStyle/>
          <a:p>
            <a:r>
              <a:rPr lang="en-US" sz="2400" dirty="0" smtClean="0"/>
              <a:t>44 RIS Enclosure Systems installed in the 2014-2015 Antarctic Season</a:t>
            </a:r>
          </a:p>
        </p:txBody>
      </p:sp>
      <p:pic>
        <p:nvPicPr>
          <p:cNvPr id="13" name="Picture 4" descr="C:\Users\polar\Dropbox (PASSCAL)\Polar\Meetings &amp; Presentations\PTC\2015\DSC_061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30311" y="1618976"/>
            <a:ext cx="3277415" cy="21790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0312" y="1667636"/>
            <a:ext cx="4571999" cy="3739485"/>
          </a:xfrm>
          <a:prstGeom prst="rect">
            <a:avLst/>
          </a:prstGeom>
          <a:noFill/>
        </p:spPr>
        <p:txBody>
          <a:bodyPr wrap="square" rtlCol="0">
            <a:spAutoFit/>
          </a:bodyPr>
          <a:lstStyle/>
          <a:p>
            <a:pPr>
              <a:lnSpc>
                <a:spcPct val="150000"/>
              </a:lnSpc>
            </a:pPr>
            <a:r>
              <a:rPr lang="en-US" sz="2000" b="1" dirty="0" smtClean="0"/>
              <a:t>2015/16 Service results/data return:</a:t>
            </a:r>
          </a:p>
          <a:p>
            <a:pPr marL="800100" lvl="1" indent="-342900">
              <a:lnSpc>
                <a:spcPct val="150000"/>
              </a:lnSpc>
              <a:buFont typeface="Arial" panose="020B0604020202020204" pitchFamily="34" charset="0"/>
              <a:buChar char="•"/>
            </a:pPr>
            <a:r>
              <a:rPr lang="en-US" dirty="0" smtClean="0"/>
              <a:t>Great success overall!!</a:t>
            </a:r>
          </a:p>
          <a:p>
            <a:pPr marL="800100" lvl="1" indent="-342900">
              <a:lnSpc>
                <a:spcPct val="150000"/>
              </a:lnSpc>
              <a:buFont typeface="Arial" panose="020B0604020202020204" pitchFamily="34" charset="0"/>
              <a:buChar char="•"/>
            </a:pPr>
            <a:r>
              <a:rPr lang="en-US" dirty="0" smtClean="0"/>
              <a:t>~2hr service time at each station</a:t>
            </a:r>
          </a:p>
          <a:p>
            <a:pPr marL="800100" lvl="1" indent="-342900">
              <a:lnSpc>
                <a:spcPct val="150000"/>
              </a:lnSpc>
              <a:buFont typeface="Arial" panose="020B0604020202020204" pitchFamily="34" charset="0"/>
              <a:buChar char="•"/>
            </a:pPr>
            <a:r>
              <a:rPr lang="en-US" dirty="0" smtClean="0"/>
              <a:t>&gt;95% data return</a:t>
            </a:r>
          </a:p>
          <a:p>
            <a:pPr marL="1257300" lvl="2" indent="-342900">
              <a:lnSpc>
                <a:spcPct val="150000"/>
              </a:lnSpc>
              <a:buFont typeface="Arial" panose="020B0604020202020204" pitchFamily="34" charset="0"/>
              <a:buChar char="•"/>
            </a:pPr>
            <a:r>
              <a:rPr lang="en-US" dirty="0" smtClean="0"/>
              <a:t>~4 sites had issues during AGM-Li switching transition </a:t>
            </a:r>
          </a:p>
          <a:p>
            <a:pPr marL="1257300" lvl="2" indent="-342900">
              <a:lnSpc>
                <a:spcPct val="150000"/>
              </a:lnSpc>
              <a:buFont typeface="Arial" panose="020B0604020202020204" pitchFamily="34" charset="0"/>
              <a:buChar char="•"/>
            </a:pPr>
            <a:r>
              <a:rPr lang="en-US" dirty="0" smtClean="0"/>
              <a:t>1 baler failure resulting in ~1 mo.  Data loss</a:t>
            </a:r>
            <a:endParaRPr lang="en-US" dirty="0"/>
          </a:p>
          <a:p>
            <a:pPr marL="800100" lvl="1" indent="-342900">
              <a:buFont typeface="Arial" panose="020B0604020202020204" pitchFamily="34" charset="0"/>
              <a:buChar char="•"/>
            </a:pPr>
            <a:endParaRPr lang="en-US" dirty="0" smtClean="0"/>
          </a:p>
        </p:txBody>
      </p:sp>
    </p:spTree>
    <p:extLst>
      <p:ext uri="{BB962C8B-B14F-4D97-AF65-F5344CB8AC3E}">
        <p14:creationId xmlns:p14="http://schemas.microsoft.com/office/powerpoint/2010/main" val="17170292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polar_bug.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313511"/>
            <a:ext cx="2971800" cy="1544489"/>
          </a:xfrm>
          <a:prstGeom prst="rect">
            <a:avLst/>
          </a:prstGeom>
          <a:noFill/>
          <a:ln w="9525">
            <a:noFill/>
            <a:miter lim="800000"/>
            <a:headEnd/>
            <a:tailEnd/>
          </a:ln>
        </p:spPr>
      </p:pic>
      <p:pic>
        <p:nvPicPr>
          <p:cNvPr id="3074" name="Picture 2" descr="C:\Users\polar\Documents\Projects\PTC2014\MeridianCompac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4484" y="3921976"/>
            <a:ext cx="2777591" cy="266375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1"/>
            <a:ext cx="9144000" cy="584775"/>
          </a:xfrm>
          <a:prstGeom prst="rect">
            <a:avLst/>
          </a:prstGeom>
          <a:noFill/>
        </p:spPr>
        <p:txBody>
          <a:bodyPr wrap="square" rtlCol="0">
            <a:spAutoFit/>
          </a:bodyPr>
          <a:lstStyle/>
          <a:p>
            <a:pPr algn="ctr"/>
            <a:r>
              <a:rPr lang="en-US" sz="3200" dirty="0" err="1" smtClean="0"/>
              <a:t>GeoIce</a:t>
            </a:r>
            <a:r>
              <a:rPr lang="en-US" sz="3200" dirty="0" smtClean="0"/>
              <a:t> MRI</a:t>
            </a:r>
            <a:endParaRPr lang="en-US" sz="3200" dirty="0"/>
          </a:p>
        </p:txBody>
      </p:sp>
      <p:sp>
        <p:nvSpPr>
          <p:cNvPr id="2" name="TextBox 1"/>
          <p:cNvSpPr txBox="1"/>
          <p:nvPr/>
        </p:nvSpPr>
        <p:spPr>
          <a:xfrm>
            <a:off x="1" y="686985"/>
            <a:ext cx="9144001" cy="3139321"/>
          </a:xfrm>
          <a:prstGeom prst="rect">
            <a:avLst/>
          </a:prstGeom>
          <a:noFill/>
        </p:spPr>
        <p:txBody>
          <a:bodyPr wrap="square" rtlCol="0">
            <a:spAutoFit/>
          </a:bodyPr>
          <a:lstStyle/>
          <a:p>
            <a:endParaRPr lang="en-US" dirty="0" smtClean="0"/>
          </a:p>
          <a:p>
            <a:r>
              <a:rPr lang="en-US" b="1" dirty="0" smtClean="0"/>
              <a:t>MRI </a:t>
            </a:r>
            <a:r>
              <a:rPr lang="en-US" dirty="0" smtClean="0"/>
              <a:t>– Partnership between Central Washington University and IRIS to develop new instrumentation specifically for polar regions. </a:t>
            </a:r>
            <a:r>
              <a:rPr lang="en-US" dirty="0"/>
              <a:t>Will include a mixed phase array consisting of broadband and intermediate band seismometers  complete with power systems and enclosures</a:t>
            </a:r>
            <a:r>
              <a:rPr lang="en-US" dirty="0" smtClean="0"/>
              <a:t>.</a:t>
            </a:r>
          </a:p>
          <a:p>
            <a:pPr marL="742950" lvl="1" indent="-285750">
              <a:buFont typeface="Arial" panose="020B0604020202020204" pitchFamily="34" charset="0"/>
              <a:buChar char="•"/>
            </a:pPr>
            <a:r>
              <a:rPr lang="en-US" dirty="0" smtClean="0"/>
              <a:t>Low power, both types integrate a digitizer and post hole seismometer for installation in snow/ice</a:t>
            </a:r>
          </a:p>
          <a:p>
            <a:pPr marL="742950" lvl="1" indent="-285750">
              <a:buFont typeface="Arial" panose="020B0604020202020204" pitchFamily="34" charset="0"/>
              <a:buChar char="•"/>
            </a:pPr>
            <a:r>
              <a:rPr lang="en-US" dirty="0" smtClean="0"/>
              <a:t>Environmentally sealed, built for limited and difficult logistics</a:t>
            </a:r>
          </a:p>
          <a:p>
            <a:pPr marL="742950" lvl="1" indent="-285750">
              <a:buFont typeface="Arial" panose="020B0604020202020204" pitchFamily="34" charset="0"/>
              <a:buChar char="•"/>
            </a:pPr>
            <a:r>
              <a:rPr lang="en-US" dirty="0" smtClean="0"/>
              <a:t>Improved tilt tolerance</a:t>
            </a:r>
          </a:p>
          <a:p>
            <a:pPr marL="742950" lvl="1" indent="-285750">
              <a:buFont typeface="Arial" panose="020B0604020202020204" pitchFamily="34" charset="0"/>
              <a:buChar char="•"/>
            </a:pPr>
            <a:r>
              <a:rPr lang="en-US" dirty="0" smtClean="0"/>
              <a:t>Target is 125 element array</a:t>
            </a:r>
          </a:p>
          <a:p>
            <a:pPr marL="742950" lvl="1" indent="-285750">
              <a:buFont typeface="Arial" panose="020B0604020202020204" pitchFamily="34" charset="0"/>
              <a:buChar char="•"/>
            </a:pPr>
            <a:r>
              <a:rPr lang="en-US" dirty="0" smtClean="0"/>
              <a:t>Two </a:t>
            </a:r>
            <a:r>
              <a:rPr lang="en-US" dirty="0" err="1" smtClean="0"/>
              <a:t>Nanometrics</a:t>
            </a:r>
            <a:r>
              <a:rPr lang="en-US" dirty="0" smtClean="0"/>
              <a:t> “All-in-one” units, a Meridian Compact, intermediate band instrument and a Meridian 120 broadband unit currently operating at South Pole SPRESSO site</a:t>
            </a:r>
            <a:endParaRPr lang="en-US" dirty="0"/>
          </a:p>
        </p:txBody>
      </p:sp>
      <p:sp>
        <p:nvSpPr>
          <p:cNvPr id="3" name="Slide Number Placeholder 2"/>
          <p:cNvSpPr>
            <a:spLocks noGrp="1"/>
          </p:cNvSpPr>
          <p:nvPr>
            <p:ph type="sldNum" sz="quarter" idx="12"/>
          </p:nvPr>
        </p:nvSpPr>
        <p:spPr/>
        <p:txBody>
          <a:bodyPr/>
          <a:lstStyle/>
          <a:p>
            <a:fld id="{8406FF7F-2C7F-4567-897B-B0C150BFE30D}" type="slidenum">
              <a:rPr lang="en-US" smtClean="0"/>
              <a:t>26</a:t>
            </a:fld>
            <a:endParaRPr lang="en-US"/>
          </a:p>
        </p:txBody>
      </p:sp>
      <p:pic>
        <p:nvPicPr>
          <p:cNvPr id="8" name="Picture 7" descr="seis.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13446"/>
            <a:ext cx="2133599" cy="1045882"/>
          </a:xfrm>
          <a:prstGeom prst="rect">
            <a:avLst/>
          </a:prstGeom>
          <a:noFill/>
          <a:ln w="9525">
            <a:noFill/>
            <a:miter lim="800000"/>
            <a:headEnd/>
            <a:tailEnd/>
          </a:ln>
        </p:spPr>
      </p:pic>
      <p:cxnSp>
        <p:nvCxnSpPr>
          <p:cNvPr id="9" name="Straight Connector 8"/>
          <p:cNvCxnSpPr/>
          <p:nvPr/>
        </p:nvCxnSpPr>
        <p:spPr>
          <a:xfrm>
            <a:off x="2131219" y="570485"/>
            <a:ext cx="701278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3" descr="C:\Users\polar\Dropbox (PASSCAL)\Experiments\Antarctic\888299 - PASSCAL T-299\Pictures\2014-2015\SPRESO\P100077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09592" y="4216754"/>
            <a:ext cx="2924816" cy="2193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274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584775"/>
          </a:xfrm>
          <a:prstGeom prst="rect">
            <a:avLst/>
          </a:prstGeom>
          <a:noFill/>
        </p:spPr>
        <p:txBody>
          <a:bodyPr wrap="square" rtlCol="0">
            <a:spAutoFit/>
          </a:bodyPr>
          <a:lstStyle/>
          <a:p>
            <a:pPr algn="ctr"/>
            <a:r>
              <a:rPr lang="en-US" sz="3200" dirty="0" err="1" smtClean="0"/>
              <a:t>GeoIce</a:t>
            </a:r>
            <a:r>
              <a:rPr lang="en-US" sz="3200" dirty="0" smtClean="0"/>
              <a:t> MRI</a:t>
            </a:r>
            <a:endParaRPr lang="en-US" sz="3200" dirty="0"/>
          </a:p>
        </p:txBody>
      </p:sp>
      <p:sp>
        <p:nvSpPr>
          <p:cNvPr id="6" name="TextBox 5"/>
          <p:cNvSpPr txBox="1"/>
          <p:nvPr/>
        </p:nvSpPr>
        <p:spPr>
          <a:xfrm>
            <a:off x="0" y="1066800"/>
            <a:ext cx="9144000" cy="2062103"/>
          </a:xfrm>
          <a:prstGeom prst="rect">
            <a:avLst/>
          </a:prstGeom>
          <a:noFill/>
        </p:spPr>
        <p:txBody>
          <a:bodyPr wrap="square" rtlCol="0">
            <a:spAutoFit/>
          </a:bodyPr>
          <a:lstStyle/>
          <a:p>
            <a:r>
              <a:rPr lang="en-US" sz="2000" b="1" dirty="0" smtClean="0"/>
              <a:t>New revision fixes many early mechanical issues:</a:t>
            </a:r>
          </a:p>
          <a:p>
            <a:pPr marL="742950" lvl="1" indent="-285750">
              <a:buFont typeface="Arial" panose="020B0604020202020204" pitchFamily="34" charset="0"/>
              <a:buChar char="•"/>
            </a:pPr>
            <a:r>
              <a:rPr lang="en-US" dirty="0" smtClean="0"/>
              <a:t>Updated connector for field usability</a:t>
            </a:r>
          </a:p>
          <a:p>
            <a:pPr marL="742950" lvl="1" indent="-285750">
              <a:buFont typeface="Arial" panose="020B0604020202020204" pitchFamily="34" charset="0"/>
              <a:buChar char="•"/>
            </a:pPr>
            <a:r>
              <a:rPr lang="en-US" dirty="0" smtClean="0"/>
              <a:t>Ruggedized Surface Interface Unit (SIU) </a:t>
            </a:r>
          </a:p>
          <a:p>
            <a:pPr marL="742950" lvl="1" indent="-285750">
              <a:buFont typeface="Arial" panose="020B0604020202020204" pitchFamily="34" charset="0"/>
              <a:buChar char="•"/>
            </a:pPr>
            <a:r>
              <a:rPr lang="en-US" dirty="0" smtClean="0"/>
              <a:t>Better isolation between data logger and sensor</a:t>
            </a:r>
          </a:p>
          <a:p>
            <a:endParaRPr lang="en-US" dirty="0" smtClean="0"/>
          </a:p>
          <a:p>
            <a:endParaRPr lang="en-US" dirty="0"/>
          </a:p>
          <a:p>
            <a:endParaRPr lang="en-US" dirty="0"/>
          </a:p>
        </p:txBody>
      </p:sp>
      <p:sp>
        <p:nvSpPr>
          <p:cNvPr id="2" name="Slide Number Placeholder 1"/>
          <p:cNvSpPr>
            <a:spLocks noGrp="1"/>
          </p:cNvSpPr>
          <p:nvPr>
            <p:ph type="sldNum" sz="quarter" idx="12"/>
          </p:nvPr>
        </p:nvSpPr>
        <p:spPr/>
        <p:txBody>
          <a:bodyPr/>
          <a:lstStyle/>
          <a:p>
            <a:fld id="{8406FF7F-2C7F-4567-897B-B0C150BFE30D}" type="slidenum">
              <a:rPr lang="en-US" smtClean="0"/>
              <a:t>27</a:t>
            </a:fld>
            <a:endParaRPr lang="en-US"/>
          </a:p>
        </p:txBody>
      </p:sp>
      <p:pic>
        <p:nvPicPr>
          <p:cNvPr id="7" name="Picture 10" descr="polar_bug.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313511"/>
            <a:ext cx="2971800" cy="1544489"/>
          </a:xfrm>
          <a:prstGeom prst="rect">
            <a:avLst/>
          </a:prstGeom>
          <a:noFill/>
          <a:ln w="9525">
            <a:noFill/>
            <a:miter lim="800000"/>
            <a:headEnd/>
            <a:tailEnd/>
          </a:ln>
        </p:spPr>
      </p:pic>
      <p:pic>
        <p:nvPicPr>
          <p:cNvPr id="8" name="Picture 7" descr="seis.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3446"/>
            <a:ext cx="2133599" cy="1045882"/>
          </a:xfrm>
          <a:prstGeom prst="rect">
            <a:avLst/>
          </a:prstGeom>
          <a:noFill/>
          <a:ln w="9525">
            <a:noFill/>
            <a:miter lim="800000"/>
            <a:headEnd/>
            <a:tailEnd/>
          </a:ln>
        </p:spPr>
      </p:pic>
      <p:cxnSp>
        <p:nvCxnSpPr>
          <p:cNvPr id="9" name="Straight Connector 8"/>
          <p:cNvCxnSpPr/>
          <p:nvPr/>
        </p:nvCxnSpPr>
        <p:spPr>
          <a:xfrm>
            <a:off x="2131219" y="570485"/>
            <a:ext cx="701278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989" y="2241951"/>
            <a:ext cx="3704565" cy="3455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descr="D:\Dropbox (PASSCAL)\Polar\Meetings &amp; Presentations\PTC\2016\images\18065_18066-MC20_120-PH2-Meridian Compact.bmp"/>
          <p:cNvPicPr>
            <a:picLocks noChangeAspect="1" noChangeArrowheads="1"/>
          </p:cNvPicPr>
          <p:nvPr/>
        </p:nvPicPr>
        <p:blipFill rotWithShape="1">
          <a:blip r:embed="rId5">
            <a:extLst>
              <a:ext uri="{28A0092B-C50C-407E-A947-70E740481C1C}">
                <a14:useLocalDpi xmlns:a14="http://schemas.microsoft.com/office/drawing/2010/main" val="0"/>
              </a:ext>
            </a:extLst>
          </a:blip>
          <a:srcRect l="38679" t="7212" r="37109"/>
          <a:stretch/>
        </p:blipFill>
        <p:spPr bwMode="auto">
          <a:xfrm>
            <a:off x="3532780" y="2585200"/>
            <a:ext cx="1688209" cy="327724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Dropbox (PASSCAL)\Polar\Meetings &amp; Presentations\PTC\2016\images\SIU_with_data_cartridge.bmp"/>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0529" t="9317" r="24658" b="17461"/>
          <a:stretch/>
        </p:blipFill>
        <p:spPr bwMode="auto">
          <a:xfrm>
            <a:off x="0" y="2756650"/>
            <a:ext cx="3281680" cy="2220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0520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584775"/>
          </a:xfrm>
          <a:prstGeom prst="rect">
            <a:avLst/>
          </a:prstGeom>
          <a:noFill/>
        </p:spPr>
        <p:txBody>
          <a:bodyPr wrap="square" rtlCol="0">
            <a:spAutoFit/>
          </a:bodyPr>
          <a:lstStyle/>
          <a:p>
            <a:pPr algn="ctr"/>
            <a:r>
              <a:rPr lang="en-US" sz="3200" dirty="0" err="1" smtClean="0"/>
              <a:t>GeoIce</a:t>
            </a:r>
            <a:r>
              <a:rPr lang="en-US" sz="3200" dirty="0" smtClean="0"/>
              <a:t> MRI</a:t>
            </a:r>
            <a:endParaRPr lang="en-US" sz="3200" dirty="0"/>
          </a:p>
        </p:txBody>
      </p:sp>
      <p:sp>
        <p:nvSpPr>
          <p:cNvPr id="3" name="Slide Number Placeholder 2"/>
          <p:cNvSpPr>
            <a:spLocks noGrp="1"/>
          </p:cNvSpPr>
          <p:nvPr>
            <p:ph type="sldNum" sz="quarter" idx="12"/>
          </p:nvPr>
        </p:nvSpPr>
        <p:spPr>
          <a:xfrm>
            <a:off x="6585098" y="6356350"/>
            <a:ext cx="2133600" cy="365125"/>
          </a:xfrm>
        </p:spPr>
        <p:txBody>
          <a:bodyPr/>
          <a:lstStyle/>
          <a:p>
            <a:fld id="{8406FF7F-2C7F-4567-897B-B0C150BFE30D}" type="slidenum">
              <a:rPr lang="en-US" smtClean="0"/>
              <a:t>28</a:t>
            </a:fld>
            <a:endParaRPr lang="en-US"/>
          </a:p>
        </p:txBody>
      </p:sp>
      <p:pic>
        <p:nvPicPr>
          <p:cNvPr id="8" name="Picture 7" descr="seis.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3446"/>
            <a:ext cx="2133599" cy="1045882"/>
          </a:xfrm>
          <a:prstGeom prst="rect">
            <a:avLst/>
          </a:prstGeom>
          <a:noFill/>
          <a:ln w="9525">
            <a:noFill/>
            <a:miter lim="800000"/>
            <a:headEnd/>
            <a:tailEnd/>
          </a:ln>
        </p:spPr>
      </p:pic>
      <p:cxnSp>
        <p:nvCxnSpPr>
          <p:cNvPr id="9" name="Straight Connector 8"/>
          <p:cNvCxnSpPr/>
          <p:nvPr/>
        </p:nvCxnSpPr>
        <p:spPr>
          <a:xfrm>
            <a:off x="2131219" y="570485"/>
            <a:ext cx="701278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0" y="838359"/>
            <a:ext cx="9143999" cy="2585323"/>
          </a:xfrm>
          <a:prstGeom prst="rect">
            <a:avLst/>
          </a:prstGeom>
          <a:noFill/>
        </p:spPr>
        <p:txBody>
          <a:bodyPr wrap="square" rtlCol="0">
            <a:spAutoFit/>
          </a:bodyPr>
          <a:lstStyle/>
          <a:p>
            <a:r>
              <a:rPr lang="en-US" sz="2000" b="1" dirty="0" err="1" smtClean="0"/>
              <a:t>Taku</a:t>
            </a:r>
            <a:r>
              <a:rPr lang="en-US" sz="2000" b="1" dirty="0" smtClean="0"/>
              <a:t> Glacier Test Deployment</a:t>
            </a:r>
            <a:r>
              <a:rPr lang="en-US" sz="2000" dirty="0" smtClean="0"/>
              <a:t>: </a:t>
            </a:r>
            <a:r>
              <a:rPr lang="en-US" sz="2000" b="1" dirty="0"/>
              <a:t> </a:t>
            </a:r>
            <a:r>
              <a:rPr lang="en-US" dirty="0"/>
              <a:t>Several systems were deployed on and around the </a:t>
            </a:r>
            <a:r>
              <a:rPr lang="en-US" dirty="0" err="1"/>
              <a:t>Taku</a:t>
            </a:r>
            <a:r>
              <a:rPr lang="en-US" dirty="0"/>
              <a:t> glacier near Juneau AK during the Summer and  Fall of 2015 in both “Summer Only” and year-round configurations . </a:t>
            </a:r>
            <a:endParaRPr lang="en-US" dirty="0" smtClean="0"/>
          </a:p>
          <a:p>
            <a:endParaRPr lang="en-US" sz="1400" dirty="0"/>
          </a:p>
          <a:p>
            <a:pPr marL="742950" lvl="1" indent="-285750">
              <a:buFont typeface="Arial" panose="020B0604020202020204" pitchFamily="34" charset="0"/>
              <a:buChar char="•"/>
            </a:pPr>
            <a:r>
              <a:rPr lang="en-US" sz="1600" dirty="0" smtClean="0"/>
              <a:t>Focus on modularity; ability to expand station by adding battery power without removing existing equipment</a:t>
            </a:r>
          </a:p>
          <a:p>
            <a:pPr lvl="1"/>
            <a:endParaRPr lang="en-US" sz="1600" dirty="0" smtClean="0"/>
          </a:p>
          <a:p>
            <a:pPr marL="742950" lvl="1" indent="-285750">
              <a:buFont typeface="Arial" panose="020B0604020202020204" pitchFamily="34" charset="0"/>
              <a:buChar char="•"/>
            </a:pPr>
            <a:r>
              <a:rPr lang="en-US" sz="1600" dirty="0" smtClean="0"/>
              <a:t>Several different battery chemistries and configurations tested used</a:t>
            </a:r>
          </a:p>
          <a:p>
            <a:pPr marL="742950" lvl="1" indent="-285750">
              <a:buFont typeface="Arial" panose="020B0604020202020204" pitchFamily="34" charset="0"/>
              <a:buChar char="•"/>
            </a:pPr>
            <a:endParaRPr lang="en-US" sz="1400" dirty="0" smtClean="0"/>
          </a:p>
          <a:p>
            <a:pPr marL="742950" lvl="1" indent="-285750">
              <a:buFont typeface="Arial" panose="020B0604020202020204" pitchFamily="34" charset="0"/>
              <a:buChar char="•"/>
            </a:pPr>
            <a:endParaRPr lang="en-US" sz="1400" dirty="0" smtClean="0"/>
          </a:p>
        </p:txBody>
      </p:sp>
      <p:pic>
        <p:nvPicPr>
          <p:cNvPr id="16" name="Picture 10" descr="polar_bug.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313511"/>
            <a:ext cx="2971800" cy="1544489"/>
          </a:xfrm>
          <a:prstGeom prst="rect">
            <a:avLst/>
          </a:prstGeom>
          <a:noFill/>
          <a:ln w="9525">
            <a:noFill/>
            <a:miter lim="800000"/>
            <a:headEnd/>
            <a:tailEnd/>
          </a:ln>
        </p:spPr>
      </p:pic>
      <p:pic>
        <p:nvPicPr>
          <p:cNvPr id="12" name="Picture 126" descr="C:\Users\polar\Dropbox (PASSCAL)\Polar\Meetings &amp; Presentations\SSA\2015\GeoIce CAD Pics\3mo_stations.bmp"/>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669" b="88912" l="7950" r="83159">
                        <a14:foregroundMark x1="76569" y1="33060" x2="76569" y2="33060"/>
                        <a14:foregroundMark x1="23745" y1="70226" x2="23745" y2="70226"/>
                        <a14:foregroundMark x1="16318" y1="45175" x2="16318" y2="45175"/>
                        <a14:foregroundMark x1="48640" y1="68789" x2="48640" y2="68789"/>
                        <a14:backgroundMark x1="34100" y1="81725" x2="34100" y2="81725"/>
                        <a14:backgroundMark x1="62238" y1="81930" x2="62238" y2="81930"/>
                        <a14:backgroundMark x1="56381" y1="64887" x2="56381" y2="64887"/>
                        <a14:backgroundMark x1="51883" y1="20945" x2="51883" y2="20945"/>
                        <a14:backgroundMark x1="37866" y1="19302" x2="37866" y2="19302"/>
                        <a14:backgroundMark x1="26883" y1="13963" x2="24582" y2="13552"/>
                      </a14:backgroundRemoval>
                    </a14:imgEffect>
                  </a14:imgLayer>
                </a14:imgProps>
              </a:ext>
              <a:ext uri="{28A0092B-C50C-407E-A947-70E740481C1C}">
                <a14:useLocalDpi xmlns:a14="http://schemas.microsoft.com/office/drawing/2010/main" val="0"/>
              </a:ext>
            </a:extLst>
          </a:blip>
          <a:srcRect l="8042" t="2650" r="17132" b="11085"/>
          <a:stretch/>
        </p:blipFill>
        <p:spPr bwMode="auto">
          <a:xfrm>
            <a:off x="4393943" y="2575911"/>
            <a:ext cx="3646081" cy="21448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555045" y="4708329"/>
            <a:ext cx="1103519" cy="400110"/>
          </a:xfrm>
          <a:prstGeom prst="rect">
            <a:avLst/>
          </a:prstGeom>
          <a:noFill/>
        </p:spPr>
        <p:txBody>
          <a:bodyPr wrap="square" rtlCol="0">
            <a:spAutoFit/>
          </a:bodyPr>
          <a:lstStyle/>
          <a:p>
            <a:pPr algn="ctr"/>
            <a:r>
              <a:rPr lang="en-US" sz="1000" b="1" dirty="0" smtClean="0"/>
              <a:t>Lithium Primary System</a:t>
            </a:r>
            <a:endParaRPr lang="en-US" sz="1000" b="1" dirty="0"/>
          </a:p>
        </p:txBody>
      </p:sp>
      <p:sp>
        <p:nvSpPr>
          <p:cNvPr id="14" name="TextBox 13"/>
          <p:cNvSpPr txBox="1"/>
          <p:nvPr/>
        </p:nvSpPr>
        <p:spPr>
          <a:xfrm>
            <a:off x="7015018" y="4504046"/>
            <a:ext cx="1025006" cy="246221"/>
          </a:xfrm>
          <a:prstGeom prst="rect">
            <a:avLst/>
          </a:prstGeom>
          <a:noFill/>
        </p:spPr>
        <p:txBody>
          <a:bodyPr wrap="square" rtlCol="0">
            <a:spAutoFit/>
          </a:bodyPr>
          <a:lstStyle/>
          <a:p>
            <a:r>
              <a:rPr lang="en-US" sz="1000" b="1" dirty="0" smtClean="0"/>
              <a:t>Alkaline System</a:t>
            </a:r>
            <a:endParaRPr lang="en-US" sz="1000" b="1" dirty="0"/>
          </a:p>
        </p:txBody>
      </p:sp>
      <p:sp>
        <p:nvSpPr>
          <p:cNvPr id="15" name="TextBox 14"/>
          <p:cNvSpPr txBox="1"/>
          <p:nvPr/>
        </p:nvSpPr>
        <p:spPr>
          <a:xfrm>
            <a:off x="5856870" y="4597614"/>
            <a:ext cx="928027" cy="246221"/>
          </a:xfrm>
          <a:prstGeom prst="rect">
            <a:avLst/>
          </a:prstGeom>
          <a:noFill/>
        </p:spPr>
        <p:txBody>
          <a:bodyPr wrap="square" rtlCol="0">
            <a:spAutoFit/>
          </a:bodyPr>
          <a:lstStyle/>
          <a:p>
            <a:r>
              <a:rPr lang="en-US" sz="1000" b="1" dirty="0" smtClean="0"/>
              <a:t>Aircell System</a:t>
            </a:r>
            <a:endParaRPr lang="en-US" sz="1000" b="1" dirty="0"/>
          </a:p>
        </p:txBody>
      </p:sp>
      <p:graphicFrame>
        <p:nvGraphicFramePr>
          <p:cNvPr id="17" name="Table 16"/>
          <p:cNvGraphicFramePr>
            <a:graphicFrameLocks noGrp="1"/>
          </p:cNvGraphicFramePr>
          <p:nvPr>
            <p:extLst>
              <p:ext uri="{D42A27DB-BD31-4B8C-83A1-F6EECF244321}">
                <p14:modId xmlns:p14="http://schemas.microsoft.com/office/powerpoint/2010/main" val="921795861"/>
              </p:ext>
            </p:extLst>
          </p:nvPr>
        </p:nvGraphicFramePr>
        <p:xfrm>
          <a:off x="3637782" y="5111708"/>
          <a:ext cx="5080000" cy="1524000"/>
        </p:xfrm>
        <a:graphic>
          <a:graphicData uri="http://schemas.openxmlformats.org/drawingml/2006/table">
            <a:tbl>
              <a:tblPr/>
              <a:tblGrid>
                <a:gridCol w="675431"/>
                <a:gridCol w="735680"/>
                <a:gridCol w="979850"/>
                <a:gridCol w="608839"/>
                <a:gridCol w="608839"/>
                <a:gridCol w="608839"/>
                <a:gridCol w="862522"/>
              </a:tblGrid>
              <a:tr h="190500">
                <a:tc>
                  <a:txBody>
                    <a:bodyPr/>
                    <a:lstStyle/>
                    <a:p>
                      <a:pPr algn="l" fontAlgn="b"/>
                      <a:r>
                        <a:rPr lang="en-US" sz="1100" b="1" i="0" u="none" strike="noStrike" dirty="0">
                          <a:solidFill>
                            <a:srgbClr val="000000"/>
                          </a:solidFill>
                          <a:effectLst/>
                          <a:latin typeface="Calibri"/>
                        </a:rPr>
                        <a:t>Station</a:t>
                      </a:r>
                    </a:p>
                  </a:txBody>
                  <a:tcPr marL="9525" marR="9525" marT="9525" marB="0" anchor="b">
                    <a:lnL w="6350" cap="flat" cmpd="sng" algn="ctr">
                      <a:solidFill>
                        <a:srgbClr val="ED7D31"/>
                      </a:solidFill>
                      <a:prstDash val="solid"/>
                      <a:round/>
                      <a:headEnd type="none" w="med" len="med"/>
                      <a:tailEnd type="none" w="med" len="med"/>
                    </a:lnL>
                    <a:lnR w="6350" cap="flat" cmpd="sng" algn="ctr">
                      <a:solidFill>
                        <a:srgbClr val="ED7D31"/>
                      </a:solidFill>
                      <a:prstDash val="solid"/>
                      <a:round/>
                      <a:headEnd type="none" w="med" len="med"/>
                      <a:tailEnd type="none" w="med" len="med"/>
                    </a:lnR>
                    <a:lnT w="6350" cap="flat" cmpd="sng" algn="ctr">
                      <a:solidFill>
                        <a:srgbClr val="ED7D31"/>
                      </a:solidFill>
                      <a:prstDash val="solid"/>
                      <a:round/>
                      <a:headEnd type="none" w="med" len="med"/>
                      <a:tailEnd type="none" w="med" len="med"/>
                    </a:lnT>
                    <a:lnB w="6350" cap="flat" cmpd="sng" algn="ctr">
                      <a:solidFill>
                        <a:srgbClr val="ED7D31"/>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a:rPr>
                        <a:t>Chemistry</a:t>
                      </a:r>
                    </a:p>
                  </a:txBody>
                  <a:tcPr marL="9525" marR="9525" marT="9525" marB="0" anchor="b">
                    <a:lnL w="6350" cap="flat" cmpd="sng" algn="ctr">
                      <a:solidFill>
                        <a:srgbClr val="ED7D31"/>
                      </a:solidFill>
                      <a:prstDash val="solid"/>
                      <a:round/>
                      <a:headEnd type="none" w="med" len="med"/>
                      <a:tailEnd type="none" w="med" len="med"/>
                    </a:lnL>
                    <a:lnR w="6350" cap="flat" cmpd="sng" algn="ctr">
                      <a:solidFill>
                        <a:srgbClr val="ED7D31"/>
                      </a:solidFill>
                      <a:prstDash val="solid"/>
                      <a:round/>
                      <a:headEnd type="none" w="med" len="med"/>
                      <a:tailEnd type="none" w="med" len="med"/>
                    </a:lnR>
                    <a:lnT w="6350" cap="flat" cmpd="sng" algn="ctr">
                      <a:solidFill>
                        <a:srgbClr val="ED7D31"/>
                      </a:solidFill>
                      <a:prstDash val="solid"/>
                      <a:round/>
                      <a:headEnd type="none" w="med" len="med"/>
                      <a:tailEnd type="none" w="med" len="med"/>
                    </a:lnT>
                    <a:lnB w="6350" cap="flat" cmpd="sng" algn="ctr">
                      <a:solidFill>
                        <a:srgbClr val="ED7D31"/>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a:rPr>
                        <a:t># Batteries</a:t>
                      </a:r>
                    </a:p>
                  </a:txBody>
                  <a:tcPr marL="9525" marR="9525" marT="9525" marB="0" anchor="b">
                    <a:lnL w="6350" cap="flat" cmpd="sng" algn="ctr">
                      <a:solidFill>
                        <a:srgbClr val="ED7D31"/>
                      </a:solidFill>
                      <a:prstDash val="solid"/>
                      <a:round/>
                      <a:headEnd type="none" w="med" len="med"/>
                      <a:tailEnd type="none" w="med" len="med"/>
                    </a:lnL>
                    <a:lnR w="6350" cap="flat" cmpd="sng" algn="ctr">
                      <a:solidFill>
                        <a:srgbClr val="ED7D31"/>
                      </a:solidFill>
                      <a:prstDash val="solid"/>
                      <a:round/>
                      <a:headEnd type="none" w="med" len="med"/>
                      <a:tailEnd type="none" w="med" len="med"/>
                    </a:lnR>
                    <a:lnT w="6350" cap="flat" cmpd="sng" algn="ctr">
                      <a:solidFill>
                        <a:srgbClr val="ED7D31"/>
                      </a:solidFill>
                      <a:prstDash val="solid"/>
                      <a:round/>
                      <a:headEnd type="none" w="med" len="med"/>
                      <a:tailEnd type="none" w="med" len="med"/>
                    </a:lnT>
                    <a:lnB w="6350" cap="flat" cmpd="sng" algn="ctr">
                      <a:solidFill>
                        <a:srgbClr val="ED7D31"/>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a:rPr>
                        <a:t>SIU</a:t>
                      </a:r>
                    </a:p>
                  </a:txBody>
                  <a:tcPr marL="9525" marR="9525" marT="9525" marB="0" anchor="b">
                    <a:lnL w="6350" cap="flat" cmpd="sng" algn="ctr">
                      <a:solidFill>
                        <a:srgbClr val="ED7D31"/>
                      </a:solidFill>
                      <a:prstDash val="solid"/>
                      <a:round/>
                      <a:headEnd type="none" w="med" len="med"/>
                      <a:tailEnd type="none" w="med" len="med"/>
                    </a:lnL>
                    <a:lnR w="6350" cap="flat" cmpd="sng" algn="ctr">
                      <a:solidFill>
                        <a:srgbClr val="ED7D31"/>
                      </a:solidFill>
                      <a:prstDash val="solid"/>
                      <a:round/>
                      <a:headEnd type="none" w="med" len="med"/>
                      <a:tailEnd type="none" w="med" len="med"/>
                    </a:lnR>
                    <a:lnT w="6350" cap="flat" cmpd="sng" algn="ctr">
                      <a:solidFill>
                        <a:srgbClr val="ED7D31"/>
                      </a:solidFill>
                      <a:prstDash val="solid"/>
                      <a:round/>
                      <a:headEnd type="none" w="med" len="med"/>
                      <a:tailEnd type="none" w="med" len="med"/>
                    </a:lnT>
                    <a:lnB w="6350" cap="flat" cmpd="sng" algn="ctr">
                      <a:solidFill>
                        <a:srgbClr val="ED7D31"/>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a:rPr>
                        <a:t>Sensor</a:t>
                      </a:r>
                    </a:p>
                  </a:txBody>
                  <a:tcPr marL="9525" marR="9525" marT="9525" marB="0" anchor="b">
                    <a:lnL w="6350" cap="flat" cmpd="sng" algn="ctr">
                      <a:solidFill>
                        <a:srgbClr val="ED7D31"/>
                      </a:solidFill>
                      <a:prstDash val="solid"/>
                      <a:round/>
                      <a:headEnd type="none" w="med" len="med"/>
                      <a:tailEnd type="none" w="med" len="med"/>
                    </a:lnL>
                    <a:lnR w="6350" cap="flat" cmpd="sng" algn="ctr">
                      <a:solidFill>
                        <a:srgbClr val="ED7D31"/>
                      </a:solidFill>
                      <a:prstDash val="solid"/>
                      <a:round/>
                      <a:headEnd type="none" w="med" len="med"/>
                      <a:tailEnd type="none" w="med" len="med"/>
                    </a:lnR>
                    <a:lnT w="6350" cap="flat" cmpd="sng" algn="ctr">
                      <a:solidFill>
                        <a:srgbClr val="ED7D31"/>
                      </a:solidFill>
                      <a:prstDash val="solid"/>
                      <a:round/>
                      <a:headEnd type="none" w="med" len="med"/>
                      <a:tailEnd type="none" w="med" len="med"/>
                    </a:lnT>
                    <a:lnB w="6350" cap="flat" cmpd="sng" algn="ctr">
                      <a:solidFill>
                        <a:srgbClr val="ED7D31"/>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a:rPr>
                        <a:t>Panel</a:t>
                      </a:r>
                    </a:p>
                  </a:txBody>
                  <a:tcPr marL="9525" marR="9525" marT="9525" marB="0" anchor="b">
                    <a:lnL w="6350" cap="flat" cmpd="sng" algn="ctr">
                      <a:solidFill>
                        <a:srgbClr val="ED7D31"/>
                      </a:solidFill>
                      <a:prstDash val="solid"/>
                      <a:round/>
                      <a:headEnd type="none" w="med" len="med"/>
                      <a:tailEnd type="none" w="med" len="med"/>
                    </a:lnL>
                    <a:lnR w="6350" cap="flat" cmpd="sng" algn="ctr">
                      <a:solidFill>
                        <a:srgbClr val="ED7D31"/>
                      </a:solidFill>
                      <a:prstDash val="solid"/>
                      <a:round/>
                      <a:headEnd type="none" w="med" len="med"/>
                      <a:tailEnd type="none" w="med" len="med"/>
                    </a:lnR>
                    <a:lnT w="6350" cap="flat" cmpd="sng" algn="ctr">
                      <a:solidFill>
                        <a:srgbClr val="ED7D31"/>
                      </a:solidFill>
                      <a:prstDash val="solid"/>
                      <a:round/>
                      <a:headEnd type="none" w="med" len="med"/>
                      <a:tailEnd type="none" w="med" len="med"/>
                    </a:lnT>
                    <a:lnB w="6350" cap="flat" cmpd="sng" algn="ctr">
                      <a:solidFill>
                        <a:srgbClr val="ED7D31"/>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a:rPr>
                        <a:t>Box Model</a:t>
                      </a:r>
                    </a:p>
                  </a:txBody>
                  <a:tcPr marL="9525" marR="9525" marT="9525" marB="0" anchor="b">
                    <a:lnL w="6350" cap="flat" cmpd="sng" algn="ctr">
                      <a:solidFill>
                        <a:srgbClr val="ED7D31"/>
                      </a:solidFill>
                      <a:prstDash val="solid"/>
                      <a:round/>
                      <a:headEnd type="none" w="med" len="med"/>
                      <a:tailEnd type="none" w="med" len="med"/>
                    </a:lnL>
                    <a:lnR w="6350" cap="flat" cmpd="sng" algn="ctr">
                      <a:solidFill>
                        <a:srgbClr val="ED7D31"/>
                      </a:solidFill>
                      <a:prstDash val="solid"/>
                      <a:round/>
                      <a:headEnd type="none" w="med" len="med"/>
                      <a:tailEnd type="none" w="med" len="med"/>
                    </a:lnR>
                    <a:lnT w="6350" cap="flat" cmpd="sng" algn="ctr">
                      <a:solidFill>
                        <a:srgbClr val="ED7D31"/>
                      </a:solidFill>
                      <a:prstDash val="solid"/>
                      <a:round/>
                      <a:headEnd type="none" w="med" len="med"/>
                      <a:tailEnd type="none" w="med" len="med"/>
                    </a:lnT>
                    <a:lnB w="6350" cap="flat" cmpd="sng" algn="ctr">
                      <a:solidFill>
                        <a:srgbClr val="ED7D31"/>
                      </a:solidFill>
                      <a:prstDash val="solid"/>
                      <a:round/>
                      <a:headEnd type="none" w="med" len="med"/>
                      <a:tailEnd type="none" w="med" len="med"/>
                    </a:lnB>
                  </a:tcPr>
                </a:tc>
              </a:tr>
              <a:tr h="190500">
                <a:tc>
                  <a:txBody>
                    <a:bodyPr/>
                    <a:lstStyle/>
                    <a:p>
                      <a:pPr algn="l" fontAlgn="b"/>
                      <a:r>
                        <a:rPr lang="en-US" sz="1100" b="0" i="0" u="none" strike="noStrike">
                          <a:solidFill>
                            <a:srgbClr val="000000"/>
                          </a:solidFill>
                          <a:effectLst/>
                          <a:latin typeface="Calibri"/>
                        </a:rPr>
                        <a:t>Winter 1</a:t>
                      </a:r>
                    </a:p>
                  </a:txBody>
                  <a:tcPr marL="9525" marR="9525" marT="9525" marB="0" anchor="b">
                    <a:lnL w="6350" cap="flat" cmpd="sng" algn="ctr">
                      <a:solidFill>
                        <a:srgbClr val="ED7D31"/>
                      </a:solidFill>
                      <a:prstDash val="solid"/>
                      <a:round/>
                      <a:headEnd type="none" w="med" len="med"/>
                      <a:tailEnd type="none" w="med" len="med"/>
                    </a:lnL>
                    <a:lnR w="6350" cap="flat" cmpd="sng" algn="ctr">
                      <a:solidFill>
                        <a:srgbClr val="ED7D31"/>
                      </a:solidFill>
                      <a:prstDash val="solid"/>
                      <a:round/>
                      <a:headEnd type="none" w="med" len="med"/>
                      <a:tailEnd type="none" w="med" len="med"/>
                    </a:lnR>
                    <a:lnT w="6350" cap="flat" cmpd="sng" algn="ctr">
                      <a:solidFill>
                        <a:srgbClr val="ED7D31"/>
                      </a:solidFill>
                      <a:prstDash val="solid"/>
                      <a:round/>
                      <a:headEnd type="none" w="med" len="med"/>
                      <a:tailEnd type="none" w="med" len="med"/>
                    </a:lnT>
                    <a:lnB w="6350" cap="flat" cmpd="sng" algn="ctr">
                      <a:solidFill>
                        <a:srgbClr val="ED7D31"/>
                      </a:solidFill>
                      <a:prstDash val="solid"/>
                      <a:round/>
                      <a:headEnd type="none" w="med" len="med"/>
                      <a:tailEnd type="none" w="med" len="med"/>
                    </a:lnB>
                    <a:solidFill>
                      <a:srgbClr val="FCE4D6"/>
                    </a:solidFill>
                  </a:tcPr>
                </a:tc>
                <a:tc>
                  <a:txBody>
                    <a:bodyPr/>
                    <a:lstStyle/>
                    <a:p>
                      <a:pPr algn="l" fontAlgn="b"/>
                      <a:r>
                        <a:rPr lang="en-US" sz="1100" b="0" i="0" u="none" strike="noStrike">
                          <a:solidFill>
                            <a:srgbClr val="000000"/>
                          </a:solidFill>
                          <a:effectLst/>
                          <a:latin typeface="Calibri"/>
                        </a:rPr>
                        <a:t>Alkaline</a:t>
                      </a:r>
                    </a:p>
                  </a:txBody>
                  <a:tcPr marL="9525" marR="9525" marT="9525" marB="0" anchor="b">
                    <a:lnL w="6350" cap="flat" cmpd="sng" algn="ctr">
                      <a:solidFill>
                        <a:srgbClr val="ED7D31"/>
                      </a:solidFill>
                      <a:prstDash val="solid"/>
                      <a:round/>
                      <a:headEnd type="none" w="med" len="med"/>
                      <a:tailEnd type="none" w="med" len="med"/>
                    </a:lnL>
                    <a:lnR w="6350" cap="flat" cmpd="sng" algn="ctr">
                      <a:solidFill>
                        <a:srgbClr val="ED7D31"/>
                      </a:solidFill>
                      <a:prstDash val="solid"/>
                      <a:round/>
                      <a:headEnd type="none" w="med" len="med"/>
                      <a:tailEnd type="none" w="med" len="med"/>
                    </a:lnR>
                    <a:lnT w="6350" cap="flat" cmpd="sng" algn="ctr">
                      <a:solidFill>
                        <a:srgbClr val="ED7D31"/>
                      </a:solidFill>
                      <a:prstDash val="solid"/>
                      <a:round/>
                      <a:headEnd type="none" w="med" len="med"/>
                      <a:tailEnd type="none" w="med" len="med"/>
                    </a:lnT>
                    <a:lnB w="6350" cap="flat" cmpd="sng" algn="ctr">
                      <a:solidFill>
                        <a:srgbClr val="ED7D31"/>
                      </a:solidFill>
                      <a:prstDash val="solid"/>
                      <a:round/>
                      <a:headEnd type="none" w="med" len="med"/>
                      <a:tailEnd type="none" w="med" len="med"/>
                    </a:lnB>
                    <a:solidFill>
                      <a:srgbClr val="FCE4D6"/>
                    </a:solidFill>
                  </a:tcPr>
                </a:tc>
                <a:tc>
                  <a:txBody>
                    <a:bodyPr/>
                    <a:lstStyle/>
                    <a:p>
                      <a:pPr algn="l" fontAlgn="b"/>
                      <a:r>
                        <a:rPr lang="en-US" sz="1100" b="0" i="0" u="none" strike="noStrike">
                          <a:solidFill>
                            <a:srgbClr val="000000"/>
                          </a:solidFill>
                          <a:effectLst/>
                          <a:latin typeface="Calibri"/>
                        </a:rPr>
                        <a:t>30x MN918</a:t>
                      </a:r>
                    </a:p>
                  </a:txBody>
                  <a:tcPr marL="9525" marR="9525" marT="9525" marB="0" anchor="b">
                    <a:lnL w="6350" cap="flat" cmpd="sng" algn="ctr">
                      <a:solidFill>
                        <a:srgbClr val="ED7D31"/>
                      </a:solidFill>
                      <a:prstDash val="solid"/>
                      <a:round/>
                      <a:headEnd type="none" w="med" len="med"/>
                      <a:tailEnd type="none" w="med" len="med"/>
                    </a:lnL>
                    <a:lnR w="6350" cap="flat" cmpd="sng" algn="ctr">
                      <a:solidFill>
                        <a:srgbClr val="ED7D31"/>
                      </a:solidFill>
                      <a:prstDash val="solid"/>
                      <a:round/>
                      <a:headEnd type="none" w="med" len="med"/>
                      <a:tailEnd type="none" w="med" len="med"/>
                    </a:lnR>
                    <a:lnT w="6350" cap="flat" cmpd="sng" algn="ctr">
                      <a:solidFill>
                        <a:srgbClr val="ED7D31"/>
                      </a:solidFill>
                      <a:prstDash val="solid"/>
                      <a:round/>
                      <a:headEnd type="none" w="med" len="med"/>
                      <a:tailEnd type="none" w="med" len="med"/>
                    </a:lnT>
                    <a:lnB w="6350" cap="flat" cmpd="sng" algn="ctr">
                      <a:solidFill>
                        <a:srgbClr val="ED7D31"/>
                      </a:solidFill>
                      <a:prstDash val="solid"/>
                      <a:round/>
                      <a:headEnd type="none" w="med" len="med"/>
                      <a:tailEnd type="none" w="med" len="med"/>
                    </a:lnB>
                    <a:solidFill>
                      <a:srgbClr val="FCE4D6"/>
                    </a:solidFill>
                  </a:tcPr>
                </a:tc>
                <a:tc>
                  <a:txBody>
                    <a:bodyPr/>
                    <a:lstStyle/>
                    <a:p>
                      <a:pPr algn="l" fontAlgn="b"/>
                      <a:r>
                        <a:rPr lang="en-US" sz="1100" b="0" i="0" u="none" strike="noStrike">
                          <a:solidFill>
                            <a:srgbClr val="000000"/>
                          </a:solidFill>
                          <a:effectLst/>
                          <a:latin typeface="Calibri"/>
                        </a:rPr>
                        <a:t>External</a:t>
                      </a:r>
                    </a:p>
                  </a:txBody>
                  <a:tcPr marL="9525" marR="9525" marT="9525" marB="0" anchor="b">
                    <a:lnL w="6350" cap="flat" cmpd="sng" algn="ctr">
                      <a:solidFill>
                        <a:srgbClr val="ED7D31"/>
                      </a:solidFill>
                      <a:prstDash val="solid"/>
                      <a:round/>
                      <a:headEnd type="none" w="med" len="med"/>
                      <a:tailEnd type="none" w="med" len="med"/>
                    </a:lnL>
                    <a:lnR w="6350" cap="flat" cmpd="sng" algn="ctr">
                      <a:solidFill>
                        <a:srgbClr val="ED7D31"/>
                      </a:solidFill>
                      <a:prstDash val="solid"/>
                      <a:round/>
                      <a:headEnd type="none" w="med" len="med"/>
                      <a:tailEnd type="none" w="med" len="med"/>
                    </a:lnR>
                    <a:lnT w="6350" cap="flat" cmpd="sng" algn="ctr">
                      <a:solidFill>
                        <a:srgbClr val="ED7D31"/>
                      </a:solidFill>
                      <a:prstDash val="solid"/>
                      <a:round/>
                      <a:headEnd type="none" w="med" len="med"/>
                      <a:tailEnd type="none" w="med" len="med"/>
                    </a:lnT>
                    <a:lnB w="6350" cap="flat" cmpd="sng" algn="ctr">
                      <a:solidFill>
                        <a:srgbClr val="ED7D31"/>
                      </a:solidFill>
                      <a:prstDash val="solid"/>
                      <a:round/>
                      <a:headEnd type="none" w="med" len="med"/>
                      <a:tailEnd type="none" w="med" len="med"/>
                    </a:lnB>
                    <a:solidFill>
                      <a:srgbClr val="FCE4D6"/>
                    </a:solidFill>
                  </a:tcPr>
                </a:tc>
                <a:tc>
                  <a:txBody>
                    <a:bodyPr/>
                    <a:lstStyle/>
                    <a:p>
                      <a:pPr algn="l" fontAlgn="b"/>
                      <a:r>
                        <a:rPr lang="en-US" sz="1100" b="0" i="0" u="none" strike="noStrike">
                          <a:solidFill>
                            <a:srgbClr val="000000"/>
                          </a:solidFill>
                          <a:effectLst/>
                          <a:latin typeface="Calibri"/>
                        </a:rPr>
                        <a:t>Compact</a:t>
                      </a:r>
                    </a:p>
                  </a:txBody>
                  <a:tcPr marL="9525" marR="9525" marT="9525" marB="0" anchor="b">
                    <a:lnL w="6350" cap="flat" cmpd="sng" algn="ctr">
                      <a:solidFill>
                        <a:srgbClr val="ED7D31"/>
                      </a:solidFill>
                      <a:prstDash val="solid"/>
                      <a:round/>
                      <a:headEnd type="none" w="med" len="med"/>
                      <a:tailEnd type="none" w="med" len="med"/>
                    </a:lnL>
                    <a:lnR w="6350" cap="flat" cmpd="sng" algn="ctr">
                      <a:solidFill>
                        <a:srgbClr val="ED7D31"/>
                      </a:solidFill>
                      <a:prstDash val="solid"/>
                      <a:round/>
                      <a:headEnd type="none" w="med" len="med"/>
                      <a:tailEnd type="none" w="med" len="med"/>
                    </a:lnR>
                    <a:lnT w="6350" cap="flat" cmpd="sng" algn="ctr">
                      <a:solidFill>
                        <a:srgbClr val="ED7D31"/>
                      </a:solidFill>
                      <a:prstDash val="solid"/>
                      <a:round/>
                      <a:headEnd type="none" w="med" len="med"/>
                      <a:tailEnd type="none" w="med" len="med"/>
                    </a:lnT>
                    <a:lnB w="6350" cap="flat" cmpd="sng" algn="ctr">
                      <a:solidFill>
                        <a:srgbClr val="ED7D31"/>
                      </a:solidFill>
                      <a:prstDash val="solid"/>
                      <a:round/>
                      <a:headEnd type="none" w="med" len="med"/>
                      <a:tailEnd type="none" w="med" len="med"/>
                    </a:lnB>
                    <a:solidFill>
                      <a:srgbClr val="FCE4D6"/>
                    </a:solidFill>
                  </a:tcPr>
                </a:tc>
                <a:tc>
                  <a:txBody>
                    <a:bodyPr/>
                    <a:lstStyle/>
                    <a:p>
                      <a:pPr algn="l" fontAlgn="b"/>
                      <a:r>
                        <a:rPr lang="en-US" sz="1100" b="0" i="0" u="none" strike="noStrike">
                          <a:solidFill>
                            <a:srgbClr val="000000"/>
                          </a:solidFill>
                          <a:effectLst/>
                          <a:latin typeface="Calibri"/>
                        </a:rPr>
                        <a:t>20W</a:t>
                      </a:r>
                    </a:p>
                  </a:txBody>
                  <a:tcPr marL="9525" marR="9525" marT="9525" marB="0" anchor="b">
                    <a:lnL w="6350" cap="flat" cmpd="sng" algn="ctr">
                      <a:solidFill>
                        <a:srgbClr val="ED7D31"/>
                      </a:solidFill>
                      <a:prstDash val="solid"/>
                      <a:round/>
                      <a:headEnd type="none" w="med" len="med"/>
                      <a:tailEnd type="none" w="med" len="med"/>
                    </a:lnL>
                    <a:lnR w="6350" cap="flat" cmpd="sng" algn="ctr">
                      <a:solidFill>
                        <a:srgbClr val="ED7D31"/>
                      </a:solidFill>
                      <a:prstDash val="solid"/>
                      <a:round/>
                      <a:headEnd type="none" w="med" len="med"/>
                      <a:tailEnd type="none" w="med" len="med"/>
                    </a:lnR>
                    <a:lnT w="6350" cap="flat" cmpd="sng" algn="ctr">
                      <a:solidFill>
                        <a:srgbClr val="ED7D31"/>
                      </a:solidFill>
                      <a:prstDash val="solid"/>
                      <a:round/>
                      <a:headEnd type="none" w="med" len="med"/>
                      <a:tailEnd type="none" w="med" len="med"/>
                    </a:lnT>
                    <a:lnB w="6350" cap="flat" cmpd="sng" algn="ctr">
                      <a:solidFill>
                        <a:srgbClr val="ED7D31"/>
                      </a:solidFill>
                      <a:prstDash val="solid"/>
                      <a:round/>
                      <a:headEnd type="none" w="med" len="med"/>
                      <a:tailEnd type="none" w="med" len="med"/>
                    </a:lnB>
                    <a:solidFill>
                      <a:srgbClr val="FCE4D6"/>
                    </a:solidFill>
                  </a:tcPr>
                </a:tc>
                <a:tc>
                  <a:txBody>
                    <a:bodyPr/>
                    <a:lstStyle/>
                    <a:p>
                      <a:pPr algn="l" fontAlgn="b"/>
                      <a:r>
                        <a:rPr lang="en-US" sz="1100" b="0" i="0" u="none" strike="noStrike">
                          <a:solidFill>
                            <a:srgbClr val="000000"/>
                          </a:solidFill>
                          <a:effectLst/>
                          <a:latin typeface="Calibri"/>
                        </a:rPr>
                        <a:t>AL2221-1802</a:t>
                      </a:r>
                    </a:p>
                  </a:txBody>
                  <a:tcPr marL="9525" marR="9525" marT="9525" marB="0" anchor="b">
                    <a:lnL w="6350" cap="flat" cmpd="sng" algn="ctr">
                      <a:solidFill>
                        <a:srgbClr val="ED7D31"/>
                      </a:solidFill>
                      <a:prstDash val="solid"/>
                      <a:round/>
                      <a:headEnd type="none" w="med" len="med"/>
                      <a:tailEnd type="none" w="med" len="med"/>
                    </a:lnL>
                    <a:lnR w="6350" cap="flat" cmpd="sng" algn="ctr">
                      <a:solidFill>
                        <a:srgbClr val="ED7D31"/>
                      </a:solidFill>
                      <a:prstDash val="solid"/>
                      <a:round/>
                      <a:headEnd type="none" w="med" len="med"/>
                      <a:tailEnd type="none" w="med" len="med"/>
                    </a:lnR>
                    <a:lnT w="6350" cap="flat" cmpd="sng" algn="ctr">
                      <a:solidFill>
                        <a:srgbClr val="ED7D31"/>
                      </a:solidFill>
                      <a:prstDash val="solid"/>
                      <a:round/>
                      <a:headEnd type="none" w="med" len="med"/>
                      <a:tailEnd type="none" w="med" len="med"/>
                    </a:lnT>
                    <a:lnB w="6350" cap="flat" cmpd="sng" algn="ctr">
                      <a:solidFill>
                        <a:srgbClr val="ED7D31"/>
                      </a:solidFill>
                      <a:prstDash val="solid"/>
                      <a:round/>
                      <a:headEnd type="none" w="med" len="med"/>
                      <a:tailEnd type="none" w="med" len="med"/>
                    </a:lnB>
                    <a:solidFill>
                      <a:srgbClr val="FCE4D6"/>
                    </a:solidFill>
                  </a:tcPr>
                </a:tc>
              </a:tr>
              <a:tr h="190500">
                <a:tc>
                  <a:txBody>
                    <a:bodyPr/>
                    <a:lstStyle/>
                    <a:p>
                      <a:pPr algn="l" fontAlgn="b"/>
                      <a:r>
                        <a:rPr lang="en-US" sz="1100" b="0" i="0" u="none" strike="noStrike">
                          <a:solidFill>
                            <a:srgbClr val="000000"/>
                          </a:solidFill>
                          <a:effectLst/>
                          <a:latin typeface="Calibri"/>
                        </a:rPr>
                        <a:t>Winter 2</a:t>
                      </a:r>
                    </a:p>
                  </a:txBody>
                  <a:tcPr marL="9525" marR="9525" marT="9525" marB="0" anchor="b">
                    <a:lnL w="6350" cap="flat" cmpd="sng" algn="ctr">
                      <a:solidFill>
                        <a:srgbClr val="ED7D31"/>
                      </a:solidFill>
                      <a:prstDash val="solid"/>
                      <a:round/>
                      <a:headEnd type="none" w="med" len="med"/>
                      <a:tailEnd type="none" w="med" len="med"/>
                    </a:lnL>
                    <a:lnR w="6350" cap="flat" cmpd="sng" algn="ctr">
                      <a:solidFill>
                        <a:srgbClr val="ED7D31"/>
                      </a:solidFill>
                      <a:prstDash val="solid"/>
                      <a:round/>
                      <a:headEnd type="none" w="med" len="med"/>
                      <a:tailEnd type="none" w="med" len="med"/>
                    </a:lnR>
                    <a:lnT w="6350" cap="flat" cmpd="sng" algn="ctr">
                      <a:solidFill>
                        <a:srgbClr val="ED7D31"/>
                      </a:solidFill>
                      <a:prstDash val="solid"/>
                      <a:round/>
                      <a:headEnd type="none" w="med" len="med"/>
                      <a:tailEnd type="none" w="med" len="med"/>
                    </a:lnT>
                    <a:lnB w="6350" cap="flat" cmpd="sng" algn="ctr">
                      <a:solidFill>
                        <a:srgbClr val="ED7D31"/>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a:rPr>
                        <a:t>Aircell</a:t>
                      </a:r>
                    </a:p>
                  </a:txBody>
                  <a:tcPr marL="9525" marR="9525" marT="9525" marB="0" anchor="b">
                    <a:lnL w="6350" cap="flat" cmpd="sng" algn="ctr">
                      <a:solidFill>
                        <a:srgbClr val="ED7D31"/>
                      </a:solidFill>
                      <a:prstDash val="solid"/>
                      <a:round/>
                      <a:headEnd type="none" w="med" len="med"/>
                      <a:tailEnd type="none" w="med" len="med"/>
                    </a:lnL>
                    <a:lnR w="6350" cap="flat" cmpd="sng" algn="ctr">
                      <a:solidFill>
                        <a:srgbClr val="ED7D31"/>
                      </a:solidFill>
                      <a:prstDash val="solid"/>
                      <a:round/>
                      <a:headEnd type="none" w="med" len="med"/>
                      <a:tailEnd type="none" w="med" len="med"/>
                    </a:lnR>
                    <a:lnT w="6350" cap="flat" cmpd="sng" algn="ctr">
                      <a:solidFill>
                        <a:srgbClr val="ED7D31"/>
                      </a:solidFill>
                      <a:prstDash val="solid"/>
                      <a:round/>
                      <a:headEnd type="none" w="med" len="med"/>
                      <a:tailEnd type="none" w="med" len="med"/>
                    </a:lnT>
                    <a:lnB w="6350" cap="flat" cmpd="sng" algn="ctr">
                      <a:solidFill>
                        <a:srgbClr val="ED7D31"/>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a:rPr>
                        <a:t>3x 6V 4AS10</a:t>
                      </a:r>
                    </a:p>
                  </a:txBody>
                  <a:tcPr marL="9525" marR="9525" marT="9525" marB="0" anchor="b">
                    <a:lnL w="6350" cap="flat" cmpd="sng" algn="ctr">
                      <a:solidFill>
                        <a:srgbClr val="ED7D31"/>
                      </a:solidFill>
                      <a:prstDash val="solid"/>
                      <a:round/>
                      <a:headEnd type="none" w="med" len="med"/>
                      <a:tailEnd type="none" w="med" len="med"/>
                    </a:lnL>
                    <a:lnR w="6350" cap="flat" cmpd="sng" algn="ctr">
                      <a:solidFill>
                        <a:srgbClr val="ED7D31"/>
                      </a:solidFill>
                      <a:prstDash val="solid"/>
                      <a:round/>
                      <a:headEnd type="none" w="med" len="med"/>
                      <a:tailEnd type="none" w="med" len="med"/>
                    </a:lnR>
                    <a:lnT w="6350" cap="flat" cmpd="sng" algn="ctr">
                      <a:solidFill>
                        <a:srgbClr val="ED7D31"/>
                      </a:solidFill>
                      <a:prstDash val="solid"/>
                      <a:round/>
                      <a:headEnd type="none" w="med" len="med"/>
                      <a:tailEnd type="none" w="med" len="med"/>
                    </a:lnT>
                    <a:lnB w="6350" cap="flat" cmpd="sng" algn="ctr">
                      <a:solidFill>
                        <a:srgbClr val="ED7D31"/>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a:rPr>
                        <a:t>External</a:t>
                      </a:r>
                    </a:p>
                  </a:txBody>
                  <a:tcPr marL="9525" marR="9525" marT="9525" marB="0" anchor="b">
                    <a:lnL w="6350" cap="flat" cmpd="sng" algn="ctr">
                      <a:solidFill>
                        <a:srgbClr val="ED7D31"/>
                      </a:solidFill>
                      <a:prstDash val="solid"/>
                      <a:round/>
                      <a:headEnd type="none" w="med" len="med"/>
                      <a:tailEnd type="none" w="med" len="med"/>
                    </a:lnL>
                    <a:lnR w="6350" cap="flat" cmpd="sng" algn="ctr">
                      <a:solidFill>
                        <a:srgbClr val="ED7D31"/>
                      </a:solidFill>
                      <a:prstDash val="solid"/>
                      <a:round/>
                      <a:headEnd type="none" w="med" len="med"/>
                      <a:tailEnd type="none" w="med" len="med"/>
                    </a:lnR>
                    <a:lnT w="6350" cap="flat" cmpd="sng" algn="ctr">
                      <a:solidFill>
                        <a:srgbClr val="ED7D31"/>
                      </a:solidFill>
                      <a:prstDash val="solid"/>
                      <a:round/>
                      <a:headEnd type="none" w="med" len="med"/>
                      <a:tailEnd type="none" w="med" len="med"/>
                    </a:lnT>
                    <a:lnB w="6350" cap="flat" cmpd="sng" algn="ctr">
                      <a:solidFill>
                        <a:srgbClr val="ED7D31"/>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a:rPr>
                        <a:t>Compact</a:t>
                      </a:r>
                    </a:p>
                  </a:txBody>
                  <a:tcPr marL="9525" marR="9525" marT="9525" marB="0" anchor="b">
                    <a:lnL w="6350" cap="flat" cmpd="sng" algn="ctr">
                      <a:solidFill>
                        <a:srgbClr val="ED7D31"/>
                      </a:solidFill>
                      <a:prstDash val="solid"/>
                      <a:round/>
                      <a:headEnd type="none" w="med" len="med"/>
                      <a:tailEnd type="none" w="med" len="med"/>
                    </a:lnL>
                    <a:lnR w="6350" cap="flat" cmpd="sng" algn="ctr">
                      <a:solidFill>
                        <a:srgbClr val="ED7D31"/>
                      </a:solidFill>
                      <a:prstDash val="solid"/>
                      <a:round/>
                      <a:headEnd type="none" w="med" len="med"/>
                      <a:tailEnd type="none" w="med" len="med"/>
                    </a:lnR>
                    <a:lnT w="6350" cap="flat" cmpd="sng" algn="ctr">
                      <a:solidFill>
                        <a:srgbClr val="ED7D31"/>
                      </a:solidFill>
                      <a:prstDash val="solid"/>
                      <a:round/>
                      <a:headEnd type="none" w="med" len="med"/>
                      <a:tailEnd type="none" w="med" len="med"/>
                    </a:lnT>
                    <a:lnB w="6350" cap="flat" cmpd="sng" algn="ctr">
                      <a:solidFill>
                        <a:srgbClr val="ED7D31"/>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a:rPr>
                        <a:t>20W</a:t>
                      </a:r>
                    </a:p>
                  </a:txBody>
                  <a:tcPr marL="9525" marR="9525" marT="9525" marB="0" anchor="b">
                    <a:lnL w="6350" cap="flat" cmpd="sng" algn="ctr">
                      <a:solidFill>
                        <a:srgbClr val="ED7D31"/>
                      </a:solidFill>
                      <a:prstDash val="solid"/>
                      <a:round/>
                      <a:headEnd type="none" w="med" len="med"/>
                      <a:tailEnd type="none" w="med" len="med"/>
                    </a:lnL>
                    <a:lnR w="6350" cap="flat" cmpd="sng" algn="ctr">
                      <a:solidFill>
                        <a:srgbClr val="ED7D31"/>
                      </a:solidFill>
                      <a:prstDash val="solid"/>
                      <a:round/>
                      <a:headEnd type="none" w="med" len="med"/>
                      <a:tailEnd type="none" w="med" len="med"/>
                    </a:lnR>
                    <a:lnT w="6350" cap="flat" cmpd="sng" algn="ctr">
                      <a:solidFill>
                        <a:srgbClr val="ED7D31"/>
                      </a:solidFill>
                      <a:prstDash val="solid"/>
                      <a:round/>
                      <a:headEnd type="none" w="med" len="med"/>
                      <a:tailEnd type="none" w="med" len="med"/>
                    </a:lnT>
                    <a:lnB w="6350" cap="flat" cmpd="sng" algn="ctr">
                      <a:solidFill>
                        <a:srgbClr val="ED7D31"/>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a:rPr>
                        <a:t>AL1616-0505</a:t>
                      </a:r>
                    </a:p>
                  </a:txBody>
                  <a:tcPr marL="9525" marR="9525" marT="9525" marB="0" anchor="b">
                    <a:lnL w="6350" cap="flat" cmpd="sng" algn="ctr">
                      <a:solidFill>
                        <a:srgbClr val="ED7D31"/>
                      </a:solidFill>
                      <a:prstDash val="solid"/>
                      <a:round/>
                      <a:headEnd type="none" w="med" len="med"/>
                      <a:tailEnd type="none" w="med" len="med"/>
                    </a:lnL>
                    <a:lnR w="6350" cap="flat" cmpd="sng" algn="ctr">
                      <a:solidFill>
                        <a:srgbClr val="ED7D31"/>
                      </a:solidFill>
                      <a:prstDash val="solid"/>
                      <a:round/>
                      <a:headEnd type="none" w="med" len="med"/>
                      <a:tailEnd type="none" w="med" len="med"/>
                    </a:lnR>
                    <a:lnT w="6350" cap="flat" cmpd="sng" algn="ctr">
                      <a:solidFill>
                        <a:srgbClr val="ED7D31"/>
                      </a:solidFill>
                      <a:prstDash val="solid"/>
                      <a:round/>
                      <a:headEnd type="none" w="med" len="med"/>
                      <a:tailEnd type="none" w="med" len="med"/>
                    </a:lnT>
                    <a:lnB w="6350" cap="flat" cmpd="sng" algn="ctr">
                      <a:solidFill>
                        <a:srgbClr val="ED7D31"/>
                      </a:solidFill>
                      <a:prstDash val="solid"/>
                      <a:round/>
                      <a:headEnd type="none" w="med" len="med"/>
                      <a:tailEnd type="none" w="med" len="med"/>
                    </a:lnB>
                  </a:tcPr>
                </a:tc>
              </a:tr>
              <a:tr h="190500">
                <a:tc>
                  <a:txBody>
                    <a:bodyPr/>
                    <a:lstStyle/>
                    <a:p>
                      <a:pPr algn="l" fontAlgn="b"/>
                      <a:r>
                        <a:rPr lang="en-US" sz="1100" b="0" i="0" u="none" strike="noStrike">
                          <a:solidFill>
                            <a:srgbClr val="000000"/>
                          </a:solidFill>
                          <a:effectLst/>
                          <a:latin typeface="Calibri"/>
                        </a:rPr>
                        <a:t>Winter 3</a:t>
                      </a:r>
                    </a:p>
                  </a:txBody>
                  <a:tcPr marL="9525" marR="9525" marT="9525" marB="0" anchor="b">
                    <a:lnL w="6350" cap="flat" cmpd="sng" algn="ctr">
                      <a:solidFill>
                        <a:srgbClr val="ED7D31"/>
                      </a:solidFill>
                      <a:prstDash val="solid"/>
                      <a:round/>
                      <a:headEnd type="none" w="med" len="med"/>
                      <a:tailEnd type="none" w="med" len="med"/>
                    </a:lnL>
                    <a:lnR w="6350" cap="flat" cmpd="sng" algn="ctr">
                      <a:solidFill>
                        <a:srgbClr val="ED7D31"/>
                      </a:solidFill>
                      <a:prstDash val="solid"/>
                      <a:round/>
                      <a:headEnd type="none" w="med" len="med"/>
                      <a:tailEnd type="none" w="med" len="med"/>
                    </a:lnR>
                    <a:lnT w="6350" cap="flat" cmpd="sng" algn="ctr">
                      <a:solidFill>
                        <a:srgbClr val="ED7D31"/>
                      </a:solidFill>
                      <a:prstDash val="solid"/>
                      <a:round/>
                      <a:headEnd type="none" w="med" len="med"/>
                      <a:tailEnd type="none" w="med" len="med"/>
                    </a:lnT>
                    <a:lnB w="6350" cap="flat" cmpd="sng" algn="ctr">
                      <a:solidFill>
                        <a:srgbClr val="ED7D31"/>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a:rPr>
                        <a:t>LTC</a:t>
                      </a:r>
                    </a:p>
                  </a:txBody>
                  <a:tcPr marL="9525" marR="9525" marT="9525" marB="0" anchor="b">
                    <a:lnL w="6350" cap="flat" cmpd="sng" algn="ctr">
                      <a:solidFill>
                        <a:srgbClr val="ED7D31"/>
                      </a:solidFill>
                      <a:prstDash val="solid"/>
                      <a:round/>
                      <a:headEnd type="none" w="med" len="med"/>
                      <a:tailEnd type="none" w="med" len="med"/>
                    </a:lnL>
                    <a:lnR w="6350" cap="flat" cmpd="sng" algn="ctr">
                      <a:solidFill>
                        <a:srgbClr val="ED7D31"/>
                      </a:solidFill>
                      <a:prstDash val="solid"/>
                      <a:round/>
                      <a:headEnd type="none" w="med" len="med"/>
                      <a:tailEnd type="none" w="med" len="med"/>
                    </a:lnR>
                    <a:lnT w="6350" cap="flat" cmpd="sng" algn="ctr">
                      <a:solidFill>
                        <a:srgbClr val="ED7D31"/>
                      </a:solidFill>
                      <a:prstDash val="solid"/>
                      <a:round/>
                      <a:headEnd type="none" w="med" len="med"/>
                      <a:tailEnd type="none" w="med" len="med"/>
                    </a:lnT>
                    <a:lnB w="6350" cap="flat" cmpd="sng" algn="ctr">
                      <a:solidFill>
                        <a:srgbClr val="ED7D31"/>
                      </a:solidFill>
                      <a:prstDash val="solid"/>
                      <a:round/>
                      <a:headEnd type="none" w="med" len="med"/>
                      <a:tailEnd type="none" w="med" len="med"/>
                    </a:lnB>
                    <a:solidFill>
                      <a:srgbClr val="FCE4D6"/>
                    </a:solidFill>
                  </a:tcPr>
                </a:tc>
                <a:tc>
                  <a:txBody>
                    <a:bodyPr/>
                    <a:lstStyle/>
                    <a:p>
                      <a:pPr algn="l" fontAlgn="b"/>
                      <a:r>
                        <a:rPr lang="en-US" sz="1100" b="0" i="0" u="none" strike="noStrike">
                          <a:solidFill>
                            <a:srgbClr val="000000"/>
                          </a:solidFill>
                          <a:effectLst/>
                          <a:latin typeface="Calibri"/>
                        </a:rPr>
                        <a:t>2x Custom Pack</a:t>
                      </a:r>
                    </a:p>
                  </a:txBody>
                  <a:tcPr marL="9525" marR="9525" marT="9525" marB="0" anchor="b">
                    <a:lnL w="6350" cap="flat" cmpd="sng" algn="ctr">
                      <a:solidFill>
                        <a:srgbClr val="ED7D31"/>
                      </a:solidFill>
                      <a:prstDash val="solid"/>
                      <a:round/>
                      <a:headEnd type="none" w="med" len="med"/>
                      <a:tailEnd type="none" w="med" len="med"/>
                    </a:lnL>
                    <a:lnR w="6350" cap="flat" cmpd="sng" algn="ctr">
                      <a:solidFill>
                        <a:srgbClr val="ED7D31"/>
                      </a:solidFill>
                      <a:prstDash val="solid"/>
                      <a:round/>
                      <a:headEnd type="none" w="med" len="med"/>
                      <a:tailEnd type="none" w="med" len="med"/>
                    </a:lnR>
                    <a:lnT w="6350" cap="flat" cmpd="sng" algn="ctr">
                      <a:solidFill>
                        <a:srgbClr val="ED7D31"/>
                      </a:solidFill>
                      <a:prstDash val="solid"/>
                      <a:round/>
                      <a:headEnd type="none" w="med" len="med"/>
                      <a:tailEnd type="none" w="med" len="med"/>
                    </a:lnT>
                    <a:lnB w="6350" cap="flat" cmpd="sng" algn="ctr">
                      <a:solidFill>
                        <a:srgbClr val="ED7D31"/>
                      </a:solidFill>
                      <a:prstDash val="solid"/>
                      <a:round/>
                      <a:headEnd type="none" w="med" len="med"/>
                      <a:tailEnd type="none" w="med" len="med"/>
                    </a:lnB>
                    <a:solidFill>
                      <a:srgbClr val="FCE4D6"/>
                    </a:solidFill>
                  </a:tcPr>
                </a:tc>
                <a:tc>
                  <a:txBody>
                    <a:bodyPr/>
                    <a:lstStyle/>
                    <a:p>
                      <a:pPr algn="l" fontAlgn="b"/>
                      <a:r>
                        <a:rPr lang="en-US" sz="1100" b="0" i="0" u="none" strike="noStrike">
                          <a:solidFill>
                            <a:srgbClr val="000000"/>
                          </a:solidFill>
                          <a:effectLst/>
                          <a:latin typeface="Calibri"/>
                        </a:rPr>
                        <a:t>External</a:t>
                      </a:r>
                    </a:p>
                  </a:txBody>
                  <a:tcPr marL="9525" marR="9525" marT="9525" marB="0" anchor="b">
                    <a:lnL w="6350" cap="flat" cmpd="sng" algn="ctr">
                      <a:solidFill>
                        <a:srgbClr val="ED7D31"/>
                      </a:solidFill>
                      <a:prstDash val="solid"/>
                      <a:round/>
                      <a:headEnd type="none" w="med" len="med"/>
                      <a:tailEnd type="none" w="med" len="med"/>
                    </a:lnL>
                    <a:lnR w="6350" cap="flat" cmpd="sng" algn="ctr">
                      <a:solidFill>
                        <a:srgbClr val="ED7D31"/>
                      </a:solidFill>
                      <a:prstDash val="solid"/>
                      <a:round/>
                      <a:headEnd type="none" w="med" len="med"/>
                      <a:tailEnd type="none" w="med" len="med"/>
                    </a:lnR>
                    <a:lnT w="6350" cap="flat" cmpd="sng" algn="ctr">
                      <a:solidFill>
                        <a:srgbClr val="ED7D31"/>
                      </a:solidFill>
                      <a:prstDash val="solid"/>
                      <a:round/>
                      <a:headEnd type="none" w="med" len="med"/>
                      <a:tailEnd type="none" w="med" len="med"/>
                    </a:lnT>
                    <a:lnB w="6350" cap="flat" cmpd="sng" algn="ctr">
                      <a:solidFill>
                        <a:srgbClr val="ED7D31"/>
                      </a:solidFill>
                      <a:prstDash val="solid"/>
                      <a:round/>
                      <a:headEnd type="none" w="med" len="med"/>
                      <a:tailEnd type="none" w="med" len="med"/>
                    </a:lnB>
                    <a:solidFill>
                      <a:srgbClr val="FCE4D6"/>
                    </a:solidFill>
                  </a:tcPr>
                </a:tc>
                <a:tc>
                  <a:txBody>
                    <a:bodyPr/>
                    <a:lstStyle/>
                    <a:p>
                      <a:pPr algn="l" fontAlgn="b"/>
                      <a:r>
                        <a:rPr lang="en-US" sz="1100" b="0" i="0" u="none" strike="noStrike">
                          <a:solidFill>
                            <a:srgbClr val="000000"/>
                          </a:solidFill>
                          <a:effectLst/>
                          <a:latin typeface="Calibri"/>
                        </a:rPr>
                        <a:t>Compact</a:t>
                      </a:r>
                    </a:p>
                  </a:txBody>
                  <a:tcPr marL="9525" marR="9525" marT="9525" marB="0" anchor="b">
                    <a:lnL w="6350" cap="flat" cmpd="sng" algn="ctr">
                      <a:solidFill>
                        <a:srgbClr val="ED7D31"/>
                      </a:solidFill>
                      <a:prstDash val="solid"/>
                      <a:round/>
                      <a:headEnd type="none" w="med" len="med"/>
                      <a:tailEnd type="none" w="med" len="med"/>
                    </a:lnL>
                    <a:lnR w="6350" cap="flat" cmpd="sng" algn="ctr">
                      <a:solidFill>
                        <a:srgbClr val="ED7D31"/>
                      </a:solidFill>
                      <a:prstDash val="solid"/>
                      <a:round/>
                      <a:headEnd type="none" w="med" len="med"/>
                      <a:tailEnd type="none" w="med" len="med"/>
                    </a:lnR>
                    <a:lnT w="6350" cap="flat" cmpd="sng" algn="ctr">
                      <a:solidFill>
                        <a:srgbClr val="ED7D31"/>
                      </a:solidFill>
                      <a:prstDash val="solid"/>
                      <a:round/>
                      <a:headEnd type="none" w="med" len="med"/>
                      <a:tailEnd type="none" w="med" len="med"/>
                    </a:lnT>
                    <a:lnB w="6350" cap="flat" cmpd="sng" algn="ctr">
                      <a:solidFill>
                        <a:srgbClr val="ED7D31"/>
                      </a:solidFill>
                      <a:prstDash val="solid"/>
                      <a:round/>
                      <a:headEnd type="none" w="med" len="med"/>
                      <a:tailEnd type="none" w="med" len="med"/>
                    </a:lnB>
                    <a:solidFill>
                      <a:srgbClr val="FCE4D6"/>
                    </a:solidFill>
                  </a:tcPr>
                </a:tc>
                <a:tc>
                  <a:txBody>
                    <a:bodyPr/>
                    <a:lstStyle/>
                    <a:p>
                      <a:pPr algn="l" fontAlgn="b"/>
                      <a:r>
                        <a:rPr lang="en-US" sz="1100" b="0" i="0" u="none" strike="noStrike">
                          <a:solidFill>
                            <a:srgbClr val="000000"/>
                          </a:solidFill>
                          <a:effectLst/>
                          <a:latin typeface="Calibri"/>
                        </a:rPr>
                        <a:t>20W</a:t>
                      </a:r>
                    </a:p>
                  </a:txBody>
                  <a:tcPr marL="9525" marR="9525" marT="9525" marB="0" anchor="b">
                    <a:lnL w="6350" cap="flat" cmpd="sng" algn="ctr">
                      <a:solidFill>
                        <a:srgbClr val="ED7D31"/>
                      </a:solidFill>
                      <a:prstDash val="solid"/>
                      <a:round/>
                      <a:headEnd type="none" w="med" len="med"/>
                      <a:tailEnd type="none" w="med" len="med"/>
                    </a:lnL>
                    <a:lnR w="6350" cap="flat" cmpd="sng" algn="ctr">
                      <a:solidFill>
                        <a:srgbClr val="ED7D31"/>
                      </a:solidFill>
                      <a:prstDash val="solid"/>
                      <a:round/>
                      <a:headEnd type="none" w="med" len="med"/>
                      <a:tailEnd type="none" w="med" len="med"/>
                    </a:lnR>
                    <a:lnT w="6350" cap="flat" cmpd="sng" algn="ctr">
                      <a:solidFill>
                        <a:srgbClr val="ED7D31"/>
                      </a:solidFill>
                      <a:prstDash val="solid"/>
                      <a:round/>
                      <a:headEnd type="none" w="med" len="med"/>
                      <a:tailEnd type="none" w="med" len="med"/>
                    </a:lnT>
                    <a:lnB w="6350" cap="flat" cmpd="sng" algn="ctr">
                      <a:solidFill>
                        <a:srgbClr val="ED7D31"/>
                      </a:solidFill>
                      <a:prstDash val="solid"/>
                      <a:round/>
                      <a:headEnd type="none" w="med" len="med"/>
                      <a:tailEnd type="none" w="med" len="med"/>
                    </a:lnB>
                    <a:solidFill>
                      <a:srgbClr val="FCE4D6"/>
                    </a:solidFill>
                  </a:tcPr>
                </a:tc>
                <a:tc>
                  <a:txBody>
                    <a:bodyPr/>
                    <a:lstStyle/>
                    <a:p>
                      <a:pPr algn="l" fontAlgn="b"/>
                      <a:r>
                        <a:rPr lang="en-US" sz="1100" b="0" i="0" u="none" strike="noStrike">
                          <a:solidFill>
                            <a:srgbClr val="000000"/>
                          </a:solidFill>
                          <a:effectLst/>
                          <a:latin typeface="Calibri"/>
                        </a:rPr>
                        <a:t>AL1616-0404</a:t>
                      </a:r>
                    </a:p>
                  </a:txBody>
                  <a:tcPr marL="9525" marR="9525" marT="9525" marB="0" anchor="b">
                    <a:lnL w="6350" cap="flat" cmpd="sng" algn="ctr">
                      <a:solidFill>
                        <a:srgbClr val="ED7D31"/>
                      </a:solidFill>
                      <a:prstDash val="solid"/>
                      <a:round/>
                      <a:headEnd type="none" w="med" len="med"/>
                      <a:tailEnd type="none" w="med" len="med"/>
                    </a:lnL>
                    <a:lnR w="6350" cap="flat" cmpd="sng" algn="ctr">
                      <a:solidFill>
                        <a:srgbClr val="ED7D31"/>
                      </a:solidFill>
                      <a:prstDash val="solid"/>
                      <a:round/>
                      <a:headEnd type="none" w="med" len="med"/>
                      <a:tailEnd type="none" w="med" len="med"/>
                    </a:lnR>
                    <a:lnT w="6350" cap="flat" cmpd="sng" algn="ctr">
                      <a:solidFill>
                        <a:srgbClr val="ED7D31"/>
                      </a:solidFill>
                      <a:prstDash val="solid"/>
                      <a:round/>
                      <a:headEnd type="none" w="med" len="med"/>
                      <a:tailEnd type="none" w="med" len="med"/>
                    </a:lnT>
                    <a:lnB w="6350" cap="flat" cmpd="sng" algn="ctr">
                      <a:solidFill>
                        <a:srgbClr val="ED7D31"/>
                      </a:solidFill>
                      <a:prstDash val="solid"/>
                      <a:round/>
                      <a:headEnd type="none" w="med" len="med"/>
                      <a:tailEnd type="none" w="med" len="med"/>
                    </a:lnB>
                    <a:solidFill>
                      <a:srgbClr val="FCE4D6"/>
                    </a:solidFill>
                  </a:tcPr>
                </a:tc>
              </a:tr>
              <a:tr h="190500">
                <a:tc>
                  <a:txBody>
                    <a:bodyPr/>
                    <a:lstStyle/>
                    <a:p>
                      <a:pPr algn="l" fontAlgn="b"/>
                      <a:r>
                        <a:rPr lang="en-US" sz="1100" b="0" i="0" u="none" strike="noStrike">
                          <a:solidFill>
                            <a:srgbClr val="000000"/>
                          </a:solidFill>
                          <a:effectLst/>
                          <a:latin typeface="Calibri"/>
                        </a:rPr>
                        <a:t>Winter 4</a:t>
                      </a:r>
                    </a:p>
                  </a:txBody>
                  <a:tcPr marL="9525" marR="9525" marT="9525" marB="0" anchor="b">
                    <a:lnL w="6350" cap="flat" cmpd="sng" algn="ctr">
                      <a:solidFill>
                        <a:srgbClr val="ED7D31"/>
                      </a:solidFill>
                      <a:prstDash val="solid"/>
                      <a:round/>
                      <a:headEnd type="none" w="med" len="med"/>
                      <a:tailEnd type="none" w="med" len="med"/>
                    </a:lnL>
                    <a:lnR w="6350" cap="flat" cmpd="sng" algn="ctr">
                      <a:solidFill>
                        <a:srgbClr val="ED7D31"/>
                      </a:solidFill>
                      <a:prstDash val="solid"/>
                      <a:round/>
                      <a:headEnd type="none" w="med" len="med"/>
                      <a:tailEnd type="none" w="med" len="med"/>
                    </a:lnR>
                    <a:lnT w="6350" cap="flat" cmpd="sng" algn="ctr">
                      <a:solidFill>
                        <a:srgbClr val="ED7D31"/>
                      </a:solidFill>
                      <a:prstDash val="solid"/>
                      <a:round/>
                      <a:headEnd type="none" w="med" len="med"/>
                      <a:tailEnd type="none" w="med" len="med"/>
                    </a:lnT>
                    <a:lnB w="6350" cap="flat" cmpd="sng" algn="ctr">
                      <a:solidFill>
                        <a:srgbClr val="ED7D31"/>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a:rPr>
                        <a:t>AGM</a:t>
                      </a:r>
                    </a:p>
                  </a:txBody>
                  <a:tcPr marL="9525" marR="9525" marT="9525" marB="0" anchor="b">
                    <a:lnL w="6350" cap="flat" cmpd="sng" algn="ctr">
                      <a:solidFill>
                        <a:srgbClr val="ED7D31"/>
                      </a:solidFill>
                      <a:prstDash val="solid"/>
                      <a:round/>
                      <a:headEnd type="none" w="med" len="med"/>
                      <a:tailEnd type="none" w="med" len="med"/>
                    </a:lnL>
                    <a:lnR w="6350" cap="flat" cmpd="sng" algn="ctr">
                      <a:solidFill>
                        <a:srgbClr val="ED7D31"/>
                      </a:solidFill>
                      <a:prstDash val="solid"/>
                      <a:round/>
                      <a:headEnd type="none" w="med" len="med"/>
                      <a:tailEnd type="none" w="med" len="med"/>
                    </a:lnR>
                    <a:lnT w="6350" cap="flat" cmpd="sng" algn="ctr">
                      <a:solidFill>
                        <a:srgbClr val="ED7D31"/>
                      </a:solidFill>
                      <a:prstDash val="solid"/>
                      <a:round/>
                      <a:headEnd type="none" w="med" len="med"/>
                      <a:tailEnd type="none" w="med" len="med"/>
                    </a:lnT>
                    <a:lnB w="6350" cap="flat" cmpd="sng" algn="ctr">
                      <a:solidFill>
                        <a:srgbClr val="ED7D31"/>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a:rPr>
                        <a:t>4x 108Ah</a:t>
                      </a:r>
                    </a:p>
                  </a:txBody>
                  <a:tcPr marL="9525" marR="9525" marT="9525" marB="0" anchor="b">
                    <a:lnL w="6350" cap="flat" cmpd="sng" algn="ctr">
                      <a:solidFill>
                        <a:srgbClr val="ED7D31"/>
                      </a:solidFill>
                      <a:prstDash val="solid"/>
                      <a:round/>
                      <a:headEnd type="none" w="med" len="med"/>
                      <a:tailEnd type="none" w="med" len="med"/>
                    </a:lnL>
                    <a:lnR w="6350" cap="flat" cmpd="sng" algn="ctr">
                      <a:solidFill>
                        <a:srgbClr val="ED7D31"/>
                      </a:solidFill>
                      <a:prstDash val="solid"/>
                      <a:round/>
                      <a:headEnd type="none" w="med" len="med"/>
                      <a:tailEnd type="none" w="med" len="med"/>
                    </a:lnR>
                    <a:lnT w="6350" cap="flat" cmpd="sng" algn="ctr">
                      <a:solidFill>
                        <a:srgbClr val="ED7D31"/>
                      </a:solidFill>
                      <a:prstDash val="solid"/>
                      <a:round/>
                      <a:headEnd type="none" w="med" len="med"/>
                      <a:tailEnd type="none" w="med" len="med"/>
                    </a:lnT>
                    <a:lnB w="6350" cap="flat" cmpd="sng" algn="ctr">
                      <a:solidFill>
                        <a:srgbClr val="ED7D31"/>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a:rPr>
                        <a:t>Internal</a:t>
                      </a:r>
                    </a:p>
                  </a:txBody>
                  <a:tcPr marL="9525" marR="9525" marT="9525" marB="0" anchor="b">
                    <a:lnL w="6350" cap="flat" cmpd="sng" algn="ctr">
                      <a:solidFill>
                        <a:srgbClr val="ED7D31"/>
                      </a:solidFill>
                      <a:prstDash val="solid"/>
                      <a:round/>
                      <a:headEnd type="none" w="med" len="med"/>
                      <a:tailEnd type="none" w="med" len="med"/>
                    </a:lnL>
                    <a:lnR w="6350" cap="flat" cmpd="sng" algn="ctr">
                      <a:solidFill>
                        <a:srgbClr val="ED7D31"/>
                      </a:solidFill>
                      <a:prstDash val="solid"/>
                      <a:round/>
                      <a:headEnd type="none" w="med" len="med"/>
                      <a:tailEnd type="none" w="med" len="med"/>
                    </a:lnR>
                    <a:lnT w="6350" cap="flat" cmpd="sng" algn="ctr">
                      <a:solidFill>
                        <a:srgbClr val="ED7D31"/>
                      </a:solidFill>
                      <a:prstDash val="solid"/>
                      <a:round/>
                      <a:headEnd type="none" w="med" len="med"/>
                      <a:tailEnd type="none" w="med" len="med"/>
                    </a:lnT>
                    <a:lnB w="6350" cap="flat" cmpd="sng" algn="ctr">
                      <a:solidFill>
                        <a:srgbClr val="ED7D31"/>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a:rPr>
                        <a:t>Compact</a:t>
                      </a:r>
                    </a:p>
                  </a:txBody>
                  <a:tcPr marL="9525" marR="9525" marT="9525" marB="0" anchor="b">
                    <a:lnL w="6350" cap="flat" cmpd="sng" algn="ctr">
                      <a:solidFill>
                        <a:srgbClr val="ED7D31"/>
                      </a:solidFill>
                      <a:prstDash val="solid"/>
                      <a:round/>
                      <a:headEnd type="none" w="med" len="med"/>
                      <a:tailEnd type="none" w="med" len="med"/>
                    </a:lnL>
                    <a:lnR w="6350" cap="flat" cmpd="sng" algn="ctr">
                      <a:solidFill>
                        <a:srgbClr val="ED7D31"/>
                      </a:solidFill>
                      <a:prstDash val="solid"/>
                      <a:round/>
                      <a:headEnd type="none" w="med" len="med"/>
                      <a:tailEnd type="none" w="med" len="med"/>
                    </a:lnR>
                    <a:lnT w="6350" cap="flat" cmpd="sng" algn="ctr">
                      <a:solidFill>
                        <a:srgbClr val="ED7D31"/>
                      </a:solidFill>
                      <a:prstDash val="solid"/>
                      <a:round/>
                      <a:headEnd type="none" w="med" len="med"/>
                      <a:tailEnd type="none" w="med" len="med"/>
                    </a:lnT>
                    <a:lnB w="6350" cap="flat" cmpd="sng" algn="ctr">
                      <a:solidFill>
                        <a:srgbClr val="ED7D31"/>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a:rPr>
                        <a:t>45W</a:t>
                      </a:r>
                    </a:p>
                  </a:txBody>
                  <a:tcPr marL="9525" marR="9525" marT="9525" marB="0" anchor="b">
                    <a:lnL w="6350" cap="flat" cmpd="sng" algn="ctr">
                      <a:solidFill>
                        <a:srgbClr val="ED7D31"/>
                      </a:solidFill>
                      <a:prstDash val="solid"/>
                      <a:round/>
                      <a:headEnd type="none" w="med" len="med"/>
                      <a:tailEnd type="none" w="med" len="med"/>
                    </a:lnL>
                    <a:lnR w="6350" cap="flat" cmpd="sng" algn="ctr">
                      <a:solidFill>
                        <a:srgbClr val="ED7D31"/>
                      </a:solidFill>
                      <a:prstDash val="solid"/>
                      <a:round/>
                      <a:headEnd type="none" w="med" len="med"/>
                      <a:tailEnd type="none" w="med" len="med"/>
                    </a:lnR>
                    <a:lnT w="6350" cap="flat" cmpd="sng" algn="ctr">
                      <a:solidFill>
                        <a:srgbClr val="ED7D31"/>
                      </a:solidFill>
                      <a:prstDash val="solid"/>
                      <a:round/>
                      <a:headEnd type="none" w="med" len="med"/>
                      <a:tailEnd type="none" w="med" len="med"/>
                    </a:lnT>
                    <a:lnB w="6350" cap="flat" cmpd="sng" algn="ctr">
                      <a:solidFill>
                        <a:srgbClr val="ED7D31"/>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a:rPr>
                        <a:t>AL3018-0905</a:t>
                      </a:r>
                    </a:p>
                  </a:txBody>
                  <a:tcPr marL="9525" marR="9525" marT="9525" marB="0" anchor="b">
                    <a:lnL w="6350" cap="flat" cmpd="sng" algn="ctr">
                      <a:solidFill>
                        <a:srgbClr val="ED7D31"/>
                      </a:solidFill>
                      <a:prstDash val="solid"/>
                      <a:round/>
                      <a:headEnd type="none" w="med" len="med"/>
                      <a:tailEnd type="none" w="med" len="med"/>
                    </a:lnL>
                    <a:lnR w="6350" cap="flat" cmpd="sng" algn="ctr">
                      <a:solidFill>
                        <a:srgbClr val="ED7D31"/>
                      </a:solidFill>
                      <a:prstDash val="solid"/>
                      <a:round/>
                      <a:headEnd type="none" w="med" len="med"/>
                      <a:tailEnd type="none" w="med" len="med"/>
                    </a:lnR>
                    <a:lnT w="6350" cap="flat" cmpd="sng" algn="ctr">
                      <a:solidFill>
                        <a:srgbClr val="ED7D31"/>
                      </a:solidFill>
                      <a:prstDash val="solid"/>
                      <a:round/>
                      <a:headEnd type="none" w="med" len="med"/>
                      <a:tailEnd type="none" w="med" len="med"/>
                    </a:lnT>
                    <a:lnB w="6350" cap="flat" cmpd="sng" algn="ctr">
                      <a:solidFill>
                        <a:srgbClr val="ED7D31"/>
                      </a:solidFill>
                      <a:prstDash val="solid"/>
                      <a:round/>
                      <a:headEnd type="none" w="med" len="med"/>
                      <a:tailEnd type="none" w="med" len="med"/>
                    </a:lnB>
                  </a:tcPr>
                </a:tc>
              </a:tr>
              <a:tr h="190500">
                <a:tc>
                  <a:txBody>
                    <a:bodyPr/>
                    <a:lstStyle/>
                    <a:p>
                      <a:pPr algn="l" fontAlgn="b"/>
                      <a:r>
                        <a:rPr lang="en-US" sz="1100" b="0" i="0" u="none" strike="noStrike">
                          <a:solidFill>
                            <a:srgbClr val="000000"/>
                          </a:solidFill>
                          <a:effectLst/>
                          <a:latin typeface="Calibri"/>
                        </a:rPr>
                        <a:t>Winter 5</a:t>
                      </a:r>
                    </a:p>
                  </a:txBody>
                  <a:tcPr marL="9525" marR="9525" marT="9525" marB="0" anchor="b">
                    <a:lnL w="6350" cap="flat" cmpd="sng" algn="ctr">
                      <a:solidFill>
                        <a:srgbClr val="ED7D31"/>
                      </a:solidFill>
                      <a:prstDash val="solid"/>
                      <a:round/>
                      <a:headEnd type="none" w="med" len="med"/>
                      <a:tailEnd type="none" w="med" len="med"/>
                    </a:lnL>
                    <a:lnR w="6350" cap="flat" cmpd="sng" algn="ctr">
                      <a:solidFill>
                        <a:srgbClr val="ED7D31"/>
                      </a:solidFill>
                      <a:prstDash val="solid"/>
                      <a:round/>
                      <a:headEnd type="none" w="med" len="med"/>
                      <a:tailEnd type="none" w="med" len="med"/>
                    </a:lnR>
                    <a:lnT w="6350" cap="flat" cmpd="sng" algn="ctr">
                      <a:solidFill>
                        <a:srgbClr val="ED7D31"/>
                      </a:solidFill>
                      <a:prstDash val="solid"/>
                      <a:round/>
                      <a:headEnd type="none" w="med" len="med"/>
                      <a:tailEnd type="none" w="med" len="med"/>
                    </a:lnT>
                    <a:lnB w="6350" cap="flat" cmpd="sng" algn="ctr">
                      <a:solidFill>
                        <a:srgbClr val="ED7D31"/>
                      </a:solidFill>
                      <a:prstDash val="solid"/>
                      <a:round/>
                      <a:headEnd type="none" w="med" len="med"/>
                      <a:tailEnd type="none" w="med" len="med"/>
                    </a:lnB>
                    <a:solidFill>
                      <a:srgbClr val="FCE4D6"/>
                    </a:solidFill>
                  </a:tcPr>
                </a:tc>
                <a:tc>
                  <a:txBody>
                    <a:bodyPr/>
                    <a:lstStyle/>
                    <a:p>
                      <a:pPr algn="l" fontAlgn="b"/>
                      <a:r>
                        <a:rPr lang="en-US" sz="1100" b="0" i="0" u="none" strike="noStrike">
                          <a:solidFill>
                            <a:srgbClr val="000000"/>
                          </a:solidFill>
                          <a:effectLst/>
                          <a:latin typeface="Calibri"/>
                        </a:rPr>
                        <a:t>LiFePO4</a:t>
                      </a:r>
                    </a:p>
                  </a:txBody>
                  <a:tcPr marL="9525" marR="9525" marT="9525" marB="0" anchor="b">
                    <a:lnL w="6350" cap="flat" cmpd="sng" algn="ctr">
                      <a:solidFill>
                        <a:srgbClr val="ED7D31"/>
                      </a:solidFill>
                      <a:prstDash val="solid"/>
                      <a:round/>
                      <a:headEnd type="none" w="med" len="med"/>
                      <a:tailEnd type="none" w="med" len="med"/>
                    </a:lnL>
                    <a:lnR w="6350" cap="flat" cmpd="sng" algn="ctr">
                      <a:solidFill>
                        <a:srgbClr val="ED7D31"/>
                      </a:solidFill>
                      <a:prstDash val="solid"/>
                      <a:round/>
                      <a:headEnd type="none" w="med" len="med"/>
                      <a:tailEnd type="none" w="med" len="med"/>
                    </a:lnR>
                    <a:lnT w="6350" cap="flat" cmpd="sng" algn="ctr">
                      <a:solidFill>
                        <a:srgbClr val="ED7D31"/>
                      </a:solidFill>
                      <a:prstDash val="solid"/>
                      <a:round/>
                      <a:headEnd type="none" w="med" len="med"/>
                      <a:tailEnd type="none" w="med" len="med"/>
                    </a:lnT>
                    <a:lnB w="6350" cap="flat" cmpd="sng" algn="ctr">
                      <a:solidFill>
                        <a:srgbClr val="ED7D31"/>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a:rPr>
                        <a:t>3x 100Ah</a:t>
                      </a:r>
                    </a:p>
                  </a:txBody>
                  <a:tcPr marL="9525" marR="9525" marT="9525" marB="0" anchor="b">
                    <a:lnL w="6350" cap="flat" cmpd="sng" algn="ctr">
                      <a:solidFill>
                        <a:srgbClr val="ED7D31"/>
                      </a:solidFill>
                      <a:prstDash val="solid"/>
                      <a:round/>
                      <a:headEnd type="none" w="med" len="med"/>
                      <a:tailEnd type="none" w="med" len="med"/>
                    </a:lnL>
                    <a:lnR w="6350" cap="flat" cmpd="sng" algn="ctr">
                      <a:solidFill>
                        <a:srgbClr val="ED7D31"/>
                      </a:solidFill>
                      <a:prstDash val="solid"/>
                      <a:round/>
                      <a:headEnd type="none" w="med" len="med"/>
                      <a:tailEnd type="none" w="med" len="med"/>
                    </a:lnR>
                    <a:lnT w="6350" cap="flat" cmpd="sng" algn="ctr">
                      <a:solidFill>
                        <a:srgbClr val="ED7D31"/>
                      </a:solidFill>
                      <a:prstDash val="solid"/>
                      <a:round/>
                      <a:headEnd type="none" w="med" len="med"/>
                      <a:tailEnd type="none" w="med" len="med"/>
                    </a:lnT>
                    <a:lnB w="6350" cap="flat" cmpd="sng" algn="ctr">
                      <a:solidFill>
                        <a:srgbClr val="ED7D31"/>
                      </a:solidFill>
                      <a:prstDash val="solid"/>
                      <a:round/>
                      <a:headEnd type="none" w="med" len="med"/>
                      <a:tailEnd type="none" w="med" len="med"/>
                    </a:lnB>
                    <a:solidFill>
                      <a:srgbClr val="FCE4D6"/>
                    </a:solidFill>
                  </a:tcPr>
                </a:tc>
                <a:tc>
                  <a:txBody>
                    <a:bodyPr/>
                    <a:lstStyle/>
                    <a:p>
                      <a:pPr algn="l" fontAlgn="b"/>
                      <a:r>
                        <a:rPr lang="en-US" sz="1100" b="0" i="0" u="none" strike="noStrike">
                          <a:solidFill>
                            <a:srgbClr val="000000"/>
                          </a:solidFill>
                          <a:effectLst/>
                          <a:latin typeface="Calibri"/>
                        </a:rPr>
                        <a:t>Internal</a:t>
                      </a:r>
                    </a:p>
                  </a:txBody>
                  <a:tcPr marL="9525" marR="9525" marT="9525" marB="0" anchor="b">
                    <a:lnL w="6350" cap="flat" cmpd="sng" algn="ctr">
                      <a:solidFill>
                        <a:srgbClr val="ED7D31"/>
                      </a:solidFill>
                      <a:prstDash val="solid"/>
                      <a:round/>
                      <a:headEnd type="none" w="med" len="med"/>
                      <a:tailEnd type="none" w="med" len="med"/>
                    </a:lnL>
                    <a:lnR w="6350" cap="flat" cmpd="sng" algn="ctr">
                      <a:solidFill>
                        <a:srgbClr val="ED7D31"/>
                      </a:solidFill>
                      <a:prstDash val="solid"/>
                      <a:round/>
                      <a:headEnd type="none" w="med" len="med"/>
                      <a:tailEnd type="none" w="med" len="med"/>
                    </a:lnR>
                    <a:lnT w="6350" cap="flat" cmpd="sng" algn="ctr">
                      <a:solidFill>
                        <a:srgbClr val="ED7D31"/>
                      </a:solidFill>
                      <a:prstDash val="solid"/>
                      <a:round/>
                      <a:headEnd type="none" w="med" len="med"/>
                      <a:tailEnd type="none" w="med" len="med"/>
                    </a:lnT>
                    <a:lnB w="6350" cap="flat" cmpd="sng" algn="ctr">
                      <a:solidFill>
                        <a:srgbClr val="ED7D31"/>
                      </a:solidFill>
                      <a:prstDash val="solid"/>
                      <a:round/>
                      <a:headEnd type="none" w="med" len="med"/>
                      <a:tailEnd type="none" w="med" len="med"/>
                    </a:lnB>
                    <a:solidFill>
                      <a:srgbClr val="FCE4D6"/>
                    </a:solidFill>
                  </a:tcPr>
                </a:tc>
                <a:tc>
                  <a:txBody>
                    <a:bodyPr/>
                    <a:lstStyle/>
                    <a:p>
                      <a:pPr algn="l" fontAlgn="b"/>
                      <a:r>
                        <a:rPr lang="en-US" sz="1100" b="0" i="0" u="none" strike="noStrike">
                          <a:solidFill>
                            <a:srgbClr val="000000"/>
                          </a:solidFill>
                          <a:effectLst/>
                          <a:latin typeface="Calibri"/>
                        </a:rPr>
                        <a:t>Compact</a:t>
                      </a:r>
                    </a:p>
                  </a:txBody>
                  <a:tcPr marL="9525" marR="9525" marT="9525" marB="0" anchor="b">
                    <a:lnL w="6350" cap="flat" cmpd="sng" algn="ctr">
                      <a:solidFill>
                        <a:srgbClr val="ED7D31"/>
                      </a:solidFill>
                      <a:prstDash val="solid"/>
                      <a:round/>
                      <a:headEnd type="none" w="med" len="med"/>
                      <a:tailEnd type="none" w="med" len="med"/>
                    </a:lnL>
                    <a:lnR w="6350" cap="flat" cmpd="sng" algn="ctr">
                      <a:solidFill>
                        <a:srgbClr val="ED7D31"/>
                      </a:solidFill>
                      <a:prstDash val="solid"/>
                      <a:round/>
                      <a:headEnd type="none" w="med" len="med"/>
                      <a:tailEnd type="none" w="med" len="med"/>
                    </a:lnR>
                    <a:lnT w="6350" cap="flat" cmpd="sng" algn="ctr">
                      <a:solidFill>
                        <a:srgbClr val="ED7D31"/>
                      </a:solidFill>
                      <a:prstDash val="solid"/>
                      <a:round/>
                      <a:headEnd type="none" w="med" len="med"/>
                      <a:tailEnd type="none" w="med" len="med"/>
                    </a:lnT>
                    <a:lnB w="6350" cap="flat" cmpd="sng" algn="ctr">
                      <a:solidFill>
                        <a:srgbClr val="ED7D31"/>
                      </a:solidFill>
                      <a:prstDash val="solid"/>
                      <a:round/>
                      <a:headEnd type="none" w="med" len="med"/>
                      <a:tailEnd type="none" w="med" len="med"/>
                    </a:lnB>
                    <a:solidFill>
                      <a:srgbClr val="FCE4D6"/>
                    </a:solidFill>
                  </a:tcPr>
                </a:tc>
                <a:tc>
                  <a:txBody>
                    <a:bodyPr/>
                    <a:lstStyle/>
                    <a:p>
                      <a:pPr algn="l" fontAlgn="b"/>
                      <a:r>
                        <a:rPr lang="en-US" sz="1100" b="0" i="0" u="none" strike="noStrike">
                          <a:solidFill>
                            <a:srgbClr val="000000"/>
                          </a:solidFill>
                          <a:effectLst/>
                          <a:latin typeface="Calibri"/>
                        </a:rPr>
                        <a:t>45W</a:t>
                      </a:r>
                    </a:p>
                  </a:txBody>
                  <a:tcPr marL="9525" marR="9525" marT="9525" marB="0" anchor="b">
                    <a:lnL w="6350" cap="flat" cmpd="sng" algn="ctr">
                      <a:solidFill>
                        <a:srgbClr val="ED7D31"/>
                      </a:solidFill>
                      <a:prstDash val="solid"/>
                      <a:round/>
                      <a:headEnd type="none" w="med" len="med"/>
                      <a:tailEnd type="none" w="med" len="med"/>
                    </a:lnL>
                    <a:lnR w="6350" cap="flat" cmpd="sng" algn="ctr">
                      <a:solidFill>
                        <a:srgbClr val="ED7D31"/>
                      </a:solidFill>
                      <a:prstDash val="solid"/>
                      <a:round/>
                      <a:headEnd type="none" w="med" len="med"/>
                      <a:tailEnd type="none" w="med" len="med"/>
                    </a:lnR>
                    <a:lnT w="6350" cap="flat" cmpd="sng" algn="ctr">
                      <a:solidFill>
                        <a:srgbClr val="ED7D31"/>
                      </a:solidFill>
                      <a:prstDash val="solid"/>
                      <a:round/>
                      <a:headEnd type="none" w="med" len="med"/>
                      <a:tailEnd type="none" w="med" len="med"/>
                    </a:lnT>
                    <a:lnB w="6350" cap="flat" cmpd="sng" algn="ctr">
                      <a:solidFill>
                        <a:srgbClr val="ED7D31"/>
                      </a:solidFill>
                      <a:prstDash val="solid"/>
                      <a:round/>
                      <a:headEnd type="none" w="med" len="med"/>
                      <a:tailEnd type="none" w="med" len="med"/>
                    </a:lnB>
                    <a:solidFill>
                      <a:srgbClr val="FCE4D6"/>
                    </a:solidFill>
                  </a:tcPr>
                </a:tc>
                <a:tc>
                  <a:txBody>
                    <a:bodyPr/>
                    <a:lstStyle/>
                    <a:p>
                      <a:pPr algn="l" fontAlgn="b"/>
                      <a:r>
                        <a:rPr lang="en-US" sz="1100" b="0" i="0" u="none" strike="noStrike">
                          <a:solidFill>
                            <a:srgbClr val="000000"/>
                          </a:solidFill>
                          <a:effectLst/>
                          <a:latin typeface="Calibri"/>
                        </a:rPr>
                        <a:t>AL2216-1203</a:t>
                      </a:r>
                    </a:p>
                  </a:txBody>
                  <a:tcPr marL="9525" marR="9525" marT="9525" marB="0" anchor="b">
                    <a:lnL w="6350" cap="flat" cmpd="sng" algn="ctr">
                      <a:solidFill>
                        <a:srgbClr val="ED7D31"/>
                      </a:solidFill>
                      <a:prstDash val="solid"/>
                      <a:round/>
                      <a:headEnd type="none" w="med" len="med"/>
                      <a:tailEnd type="none" w="med" len="med"/>
                    </a:lnL>
                    <a:lnR w="6350" cap="flat" cmpd="sng" algn="ctr">
                      <a:solidFill>
                        <a:srgbClr val="ED7D31"/>
                      </a:solidFill>
                      <a:prstDash val="solid"/>
                      <a:round/>
                      <a:headEnd type="none" w="med" len="med"/>
                      <a:tailEnd type="none" w="med" len="med"/>
                    </a:lnR>
                    <a:lnT w="6350" cap="flat" cmpd="sng" algn="ctr">
                      <a:solidFill>
                        <a:srgbClr val="ED7D31"/>
                      </a:solidFill>
                      <a:prstDash val="solid"/>
                      <a:round/>
                      <a:headEnd type="none" w="med" len="med"/>
                      <a:tailEnd type="none" w="med" len="med"/>
                    </a:lnT>
                    <a:lnB w="6350" cap="flat" cmpd="sng" algn="ctr">
                      <a:solidFill>
                        <a:srgbClr val="ED7D31"/>
                      </a:solidFill>
                      <a:prstDash val="solid"/>
                      <a:round/>
                      <a:headEnd type="none" w="med" len="med"/>
                      <a:tailEnd type="none" w="med" len="med"/>
                    </a:lnB>
                    <a:solidFill>
                      <a:srgbClr val="FCE4D6"/>
                    </a:solidFill>
                  </a:tcPr>
                </a:tc>
              </a:tr>
              <a:tr h="190500">
                <a:tc>
                  <a:txBody>
                    <a:bodyPr/>
                    <a:lstStyle/>
                    <a:p>
                      <a:pPr algn="l" fontAlgn="b"/>
                      <a:r>
                        <a:rPr lang="en-US" sz="1100" b="0" i="0" u="none" strike="noStrike">
                          <a:solidFill>
                            <a:srgbClr val="000000"/>
                          </a:solidFill>
                          <a:effectLst/>
                          <a:latin typeface="Calibri"/>
                        </a:rPr>
                        <a:t>Winter 6</a:t>
                      </a:r>
                    </a:p>
                  </a:txBody>
                  <a:tcPr marL="9525" marR="9525" marT="9525" marB="0" anchor="b">
                    <a:lnL w="6350" cap="flat" cmpd="sng" algn="ctr">
                      <a:solidFill>
                        <a:srgbClr val="ED7D31"/>
                      </a:solidFill>
                      <a:prstDash val="solid"/>
                      <a:round/>
                      <a:headEnd type="none" w="med" len="med"/>
                      <a:tailEnd type="none" w="med" len="med"/>
                    </a:lnL>
                    <a:lnR w="6350" cap="flat" cmpd="sng" algn="ctr">
                      <a:solidFill>
                        <a:srgbClr val="ED7D31"/>
                      </a:solidFill>
                      <a:prstDash val="solid"/>
                      <a:round/>
                      <a:headEnd type="none" w="med" len="med"/>
                      <a:tailEnd type="none" w="med" len="med"/>
                    </a:lnR>
                    <a:lnT w="6350" cap="flat" cmpd="sng" algn="ctr">
                      <a:solidFill>
                        <a:srgbClr val="ED7D31"/>
                      </a:solidFill>
                      <a:prstDash val="solid"/>
                      <a:round/>
                      <a:headEnd type="none" w="med" len="med"/>
                      <a:tailEnd type="none" w="med" len="med"/>
                    </a:lnT>
                    <a:lnB w="6350" cap="flat" cmpd="sng" algn="ctr">
                      <a:solidFill>
                        <a:srgbClr val="ED7D31"/>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a:rPr>
                        <a:t>AGM</a:t>
                      </a:r>
                    </a:p>
                  </a:txBody>
                  <a:tcPr marL="9525" marR="9525" marT="9525" marB="0" anchor="b">
                    <a:lnL w="6350" cap="flat" cmpd="sng" algn="ctr">
                      <a:solidFill>
                        <a:srgbClr val="ED7D31"/>
                      </a:solidFill>
                      <a:prstDash val="solid"/>
                      <a:round/>
                      <a:headEnd type="none" w="med" len="med"/>
                      <a:tailEnd type="none" w="med" len="med"/>
                    </a:lnL>
                    <a:lnR w="6350" cap="flat" cmpd="sng" algn="ctr">
                      <a:solidFill>
                        <a:srgbClr val="ED7D31"/>
                      </a:solidFill>
                      <a:prstDash val="solid"/>
                      <a:round/>
                      <a:headEnd type="none" w="med" len="med"/>
                      <a:tailEnd type="none" w="med" len="med"/>
                    </a:lnR>
                    <a:lnT w="6350" cap="flat" cmpd="sng" algn="ctr">
                      <a:solidFill>
                        <a:srgbClr val="ED7D31"/>
                      </a:solidFill>
                      <a:prstDash val="solid"/>
                      <a:round/>
                      <a:headEnd type="none" w="med" len="med"/>
                      <a:tailEnd type="none" w="med" len="med"/>
                    </a:lnT>
                    <a:lnB w="6350" cap="flat" cmpd="sng" algn="ctr">
                      <a:solidFill>
                        <a:srgbClr val="ED7D31"/>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a:rPr>
                        <a:t>8x 108Ah</a:t>
                      </a:r>
                    </a:p>
                  </a:txBody>
                  <a:tcPr marL="9525" marR="9525" marT="9525" marB="0" anchor="b">
                    <a:lnL w="6350" cap="flat" cmpd="sng" algn="ctr">
                      <a:solidFill>
                        <a:srgbClr val="ED7D31"/>
                      </a:solidFill>
                      <a:prstDash val="solid"/>
                      <a:round/>
                      <a:headEnd type="none" w="med" len="med"/>
                      <a:tailEnd type="none" w="med" len="med"/>
                    </a:lnL>
                    <a:lnR w="6350" cap="flat" cmpd="sng" algn="ctr">
                      <a:solidFill>
                        <a:srgbClr val="ED7D31"/>
                      </a:solidFill>
                      <a:prstDash val="solid"/>
                      <a:round/>
                      <a:headEnd type="none" w="med" len="med"/>
                      <a:tailEnd type="none" w="med" len="med"/>
                    </a:lnR>
                    <a:lnT w="6350" cap="flat" cmpd="sng" algn="ctr">
                      <a:solidFill>
                        <a:srgbClr val="ED7D31"/>
                      </a:solidFill>
                      <a:prstDash val="solid"/>
                      <a:round/>
                      <a:headEnd type="none" w="med" len="med"/>
                      <a:tailEnd type="none" w="med" len="med"/>
                    </a:lnT>
                    <a:lnB w="6350" cap="flat" cmpd="sng" algn="ctr">
                      <a:solidFill>
                        <a:srgbClr val="ED7D31"/>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a:rPr>
                        <a:t>Internal</a:t>
                      </a:r>
                    </a:p>
                  </a:txBody>
                  <a:tcPr marL="9525" marR="9525" marT="9525" marB="0" anchor="b">
                    <a:lnL w="6350" cap="flat" cmpd="sng" algn="ctr">
                      <a:solidFill>
                        <a:srgbClr val="ED7D31"/>
                      </a:solidFill>
                      <a:prstDash val="solid"/>
                      <a:round/>
                      <a:headEnd type="none" w="med" len="med"/>
                      <a:tailEnd type="none" w="med" len="med"/>
                    </a:lnL>
                    <a:lnR w="6350" cap="flat" cmpd="sng" algn="ctr">
                      <a:solidFill>
                        <a:srgbClr val="ED7D31"/>
                      </a:solidFill>
                      <a:prstDash val="solid"/>
                      <a:round/>
                      <a:headEnd type="none" w="med" len="med"/>
                      <a:tailEnd type="none" w="med" len="med"/>
                    </a:lnR>
                    <a:lnT w="6350" cap="flat" cmpd="sng" algn="ctr">
                      <a:solidFill>
                        <a:srgbClr val="ED7D31"/>
                      </a:solidFill>
                      <a:prstDash val="solid"/>
                      <a:round/>
                      <a:headEnd type="none" w="med" len="med"/>
                      <a:tailEnd type="none" w="med" len="med"/>
                    </a:lnT>
                    <a:lnB w="6350" cap="flat" cmpd="sng" algn="ctr">
                      <a:solidFill>
                        <a:srgbClr val="ED7D31"/>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a:rPr>
                        <a:t>120</a:t>
                      </a:r>
                    </a:p>
                  </a:txBody>
                  <a:tcPr marL="9525" marR="9525" marT="9525" marB="0" anchor="b">
                    <a:lnL w="6350" cap="flat" cmpd="sng" algn="ctr">
                      <a:solidFill>
                        <a:srgbClr val="ED7D31"/>
                      </a:solidFill>
                      <a:prstDash val="solid"/>
                      <a:round/>
                      <a:headEnd type="none" w="med" len="med"/>
                      <a:tailEnd type="none" w="med" len="med"/>
                    </a:lnL>
                    <a:lnR w="6350" cap="flat" cmpd="sng" algn="ctr">
                      <a:solidFill>
                        <a:srgbClr val="ED7D31"/>
                      </a:solidFill>
                      <a:prstDash val="solid"/>
                      <a:round/>
                      <a:headEnd type="none" w="med" len="med"/>
                      <a:tailEnd type="none" w="med" len="med"/>
                    </a:lnR>
                    <a:lnT w="6350" cap="flat" cmpd="sng" algn="ctr">
                      <a:solidFill>
                        <a:srgbClr val="ED7D31"/>
                      </a:solidFill>
                      <a:prstDash val="solid"/>
                      <a:round/>
                      <a:headEnd type="none" w="med" len="med"/>
                      <a:tailEnd type="none" w="med" len="med"/>
                    </a:lnT>
                    <a:lnB w="6350" cap="flat" cmpd="sng" algn="ctr">
                      <a:solidFill>
                        <a:srgbClr val="ED7D31"/>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a:rPr>
                        <a:t>45W</a:t>
                      </a:r>
                    </a:p>
                  </a:txBody>
                  <a:tcPr marL="9525" marR="9525" marT="9525" marB="0" anchor="b">
                    <a:lnL w="6350" cap="flat" cmpd="sng" algn="ctr">
                      <a:solidFill>
                        <a:srgbClr val="ED7D31"/>
                      </a:solidFill>
                      <a:prstDash val="solid"/>
                      <a:round/>
                      <a:headEnd type="none" w="med" len="med"/>
                      <a:tailEnd type="none" w="med" len="med"/>
                    </a:lnL>
                    <a:lnR w="6350" cap="flat" cmpd="sng" algn="ctr">
                      <a:solidFill>
                        <a:srgbClr val="ED7D31"/>
                      </a:solidFill>
                      <a:prstDash val="solid"/>
                      <a:round/>
                      <a:headEnd type="none" w="med" len="med"/>
                      <a:tailEnd type="none" w="med" len="med"/>
                    </a:lnR>
                    <a:lnT w="6350" cap="flat" cmpd="sng" algn="ctr">
                      <a:solidFill>
                        <a:srgbClr val="ED7D31"/>
                      </a:solidFill>
                      <a:prstDash val="solid"/>
                      <a:round/>
                      <a:headEnd type="none" w="med" len="med"/>
                      <a:tailEnd type="none" w="med" len="med"/>
                    </a:lnT>
                    <a:lnB w="6350" cap="flat" cmpd="sng" algn="ctr">
                      <a:solidFill>
                        <a:srgbClr val="ED7D31"/>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a:rPr>
                        <a:t>AL3018-0905</a:t>
                      </a:r>
                    </a:p>
                  </a:txBody>
                  <a:tcPr marL="9525" marR="9525" marT="9525" marB="0" anchor="b">
                    <a:lnL w="6350" cap="flat" cmpd="sng" algn="ctr">
                      <a:solidFill>
                        <a:srgbClr val="ED7D31"/>
                      </a:solidFill>
                      <a:prstDash val="solid"/>
                      <a:round/>
                      <a:headEnd type="none" w="med" len="med"/>
                      <a:tailEnd type="none" w="med" len="med"/>
                    </a:lnL>
                    <a:lnR w="6350" cap="flat" cmpd="sng" algn="ctr">
                      <a:solidFill>
                        <a:srgbClr val="ED7D31"/>
                      </a:solidFill>
                      <a:prstDash val="solid"/>
                      <a:round/>
                      <a:headEnd type="none" w="med" len="med"/>
                      <a:tailEnd type="none" w="med" len="med"/>
                    </a:lnR>
                    <a:lnT w="6350" cap="flat" cmpd="sng" algn="ctr">
                      <a:solidFill>
                        <a:srgbClr val="ED7D31"/>
                      </a:solidFill>
                      <a:prstDash val="solid"/>
                      <a:round/>
                      <a:headEnd type="none" w="med" len="med"/>
                      <a:tailEnd type="none" w="med" len="med"/>
                    </a:lnT>
                    <a:lnB w="6350" cap="flat" cmpd="sng" algn="ctr">
                      <a:solidFill>
                        <a:srgbClr val="ED7D31"/>
                      </a:solidFill>
                      <a:prstDash val="solid"/>
                      <a:round/>
                      <a:headEnd type="none" w="med" len="med"/>
                      <a:tailEnd type="none" w="med" len="med"/>
                    </a:lnB>
                  </a:tcPr>
                </a:tc>
              </a:tr>
              <a:tr h="190500">
                <a:tc>
                  <a:txBody>
                    <a:bodyPr/>
                    <a:lstStyle/>
                    <a:p>
                      <a:pPr algn="l" fontAlgn="b"/>
                      <a:r>
                        <a:rPr lang="en-US" sz="1100" b="0" i="0" u="none" strike="noStrike">
                          <a:solidFill>
                            <a:srgbClr val="000000"/>
                          </a:solidFill>
                          <a:effectLst/>
                          <a:latin typeface="Calibri"/>
                        </a:rPr>
                        <a:t>Winter 7</a:t>
                      </a:r>
                    </a:p>
                  </a:txBody>
                  <a:tcPr marL="9525" marR="9525" marT="9525" marB="0" anchor="b">
                    <a:lnL w="6350" cap="flat" cmpd="sng" algn="ctr">
                      <a:solidFill>
                        <a:srgbClr val="ED7D31"/>
                      </a:solidFill>
                      <a:prstDash val="solid"/>
                      <a:round/>
                      <a:headEnd type="none" w="med" len="med"/>
                      <a:tailEnd type="none" w="med" len="med"/>
                    </a:lnL>
                    <a:lnR w="6350" cap="flat" cmpd="sng" algn="ctr">
                      <a:solidFill>
                        <a:srgbClr val="ED7D31"/>
                      </a:solidFill>
                      <a:prstDash val="solid"/>
                      <a:round/>
                      <a:headEnd type="none" w="med" len="med"/>
                      <a:tailEnd type="none" w="med" len="med"/>
                    </a:lnR>
                    <a:lnT w="6350" cap="flat" cmpd="sng" algn="ctr">
                      <a:solidFill>
                        <a:srgbClr val="ED7D31"/>
                      </a:solidFill>
                      <a:prstDash val="solid"/>
                      <a:round/>
                      <a:headEnd type="none" w="med" len="med"/>
                      <a:tailEnd type="none" w="med" len="med"/>
                    </a:lnT>
                    <a:lnB w="6350" cap="flat" cmpd="sng" algn="ctr">
                      <a:solidFill>
                        <a:srgbClr val="ED7D31"/>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a:rPr>
                        <a:t>LiFePO4</a:t>
                      </a:r>
                    </a:p>
                  </a:txBody>
                  <a:tcPr marL="9525" marR="9525" marT="9525" marB="0" anchor="b">
                    <a:lnL w="6350" cap="flat" cmpd="sng" algn="ctr">
                      <a:solidFill>
                        <a:srgbClr val="ED7D31"/>
                      </a:solidFill>
                      <a:prstDash val="solid"/>
                      <a:round/>
                      <a:headEnd type="none" w="med" len="med"/>
                      <a:tailEnd type="none" w="med" len="med"/>
                    </a:lnL>
                    <a:lnR w="6350" cap="flat" cmpd="sng" algn="ctr">
                      <a:solidFill>
                        <a:srgbClr val="ED7D31"/>
                      </a:solidFill>
                      <a:prstDash val="solid"/>
                      <a:round/>
                      <a:headEnd type="none" w="med" len="med"/>
                      <a:tailEnd type="none" w="med" len="med"/>
                    </a:lnR>
                    <a:lnT w="6350" cap="flat" cmpd="sng" algn="ctr">
                      <a:solidFill>
                        <a:srgbClr val="ED7D31"/>
                      </a:solidFill>
                      <a:prstDash val="solid"/>
                      <a:round/>
                      <a:headEnd type="none" w="med" len="med"/>
                      <a:tailEnd type="none" w="med" len="med"/>
                    </a:lnT>
                    <a:lnB w="6350" cap="flat" cmpd="sng" algn="ctr">
                      <a:solidFill>
                        <a:srgbClr val="ED7D31"/>
                      </a:solidFill>
                      <a:prstDash val="solid"/>
                      <a:round/>
                      <a:headEnd type="none" w="med" len="med"/>
                      <a:tailEnd type="none" w="med" len="med"/>
                    </a:lnB>
                    <a:solidFill>
                      <a:srgbClr val="FCE4D6"/>
                    </a:solidFill>
                  </a:tcPr>
                </a:tc>
                <a:tc>
                  <a:txBody>
                    <a:bodyPr/>
                    <a:lstStyle/>
                    <a:p>
                      <a:pPr algn="l" fontAlgn="b"/>
                      <a:r>
                        <a:rPr lang="en-US" sz="1100" b="0" i="0" u="none" strike="noStrike">
                          <a:solidFill>
                            <a:srgbClr val="000000"/>
                          </a:solidFill>
                          <a:effectLst/>
                          <a:latin typeface="Calibri"/>
                        </a:rPr>
                        <a:t>6x 100Ah</a:t>
                      </a:r>
                    </a:p>
                  </a:txBody>
                  <a:tcPr marL="9525" marR="9525" marT="9525" marB="0" anchor="b">
                    <a:lnL w="6350" cap="flat" cmpd="sng" algn="ctr">
                      <a:solidFill>
                        <a:srgbClr val="ED7D31"/>
                      </a:solidFill>
                      <a:prstDash val="solid"/>
                      <a:round/>
                      <a:headEnd type="none" w="med" len="med"/>
                      <a:tailEnd type="none" w="med" len="med"/>
                    </a:lnL>
                    <a:lnR w="6350" cap="flat" cmpd="sng" algn="ctr">
                      <a:solidFill>
                        <a:srgbClr val="ED7D31"/>
                      </a:solidFill>
                      <a:prstDash val="solid"/>
                      <a:round/>
                      <a:headEnd type="none" w="med" len="med"/>
                      <a:tailEnd type="none" w="med" len="med"/>
                    </a:lnR>
                    <a:lnT w="6350" cap="flat" cmpd="sng" algn="ctr">
                      <a:solidFill>
                        <a:srgbClr val="ED7D31"/>
                      </a:solidFill>
                      <a:prstDash val="solid"/>
                      <a:round/>
                      <a:headEnd type="none" w="med" len="med"/>
                      <a:tailEnd type="none" w="med" len="med"/>
                    </a:lnT>
                    <a:lnB w="6350" cap="flat" cmpd="sng" algn="ctr">
                      <a:solidFill>
                        <a:srgbClr val="ED7D31"/>
                      </a:solidFill>
                      <a:prstDash val="solid"/>
                      <a:round/>
                      <a:headEnd type="none" w="med" len="med"/>
                      <a:tailEnd type="none" w="med" len="med"/>
                    </a:lnB>
                    <a:solidFill>
                      <a:srgbClr val="FCE4D6"/>
                    </a:solidFill>
                  </a:tcPr>
                </a:tc>
                <a:tc>
                  <a:txBody>
                    <a:bodyPr/>
                    <a:lstStyle/>
                    <a:p>
                      <a:pPr algn="l" fontAlgn="b"/>
                      <a:r>
                        <a:rPr lang="en-US" sz="1100" b="0" i="0" u="none" strike="noStrike">
                          <a:solidFill>
                            <a:srgbClr val="000000"/>
                          </a:solidFill>
                          <a:effectLst/>
                          <a:latin typeface="Calibri"/>
                        </a:rPr>
                        <a:t>Internal</a:t>
                      </a:r>
                    </a:p>
                  </a:txBody>
                  <a:tcPr marL="9525" marR="9525" marT="9525" marB="0" anchor="b">
                    <a:lnL w="6350" cap="flat" cmpd="sng" algn="ctr">
                      <a:solidFill>
                        <a:srgbClr val="ED7D31"/>
                      </a:solidFill>
                      <a:prstDash val="solid"/>
                      <a:round/>
                      <a:headEnd type="none" w="med" len="med"/>
                      <a:tailEnd type="none" w="med" len="med"/>
                    </a:lnL>
                    <a:lnR w="6350" cap="flat" cmpd="sng" algn="ctr">
                      <a:solidFill>
                        <a:srgbClr val="ED7D31"/>
                      </a:solidFill>
                      <a:prstDash val="solid"/>
                      <a:round/>
                      <a:headEnd type="none" w="med" len="med"/>
                      <a:tailEnd type="none" w="med" len="med"/>
                    </a:lnR>
                    <a:lnT w="6350" cap="flat" cmpd="sng" algn="ctr">
                      <a:solidFill>
                        <a:srgbClr val="ED7D31"/>
                      </a:solidFill>
                      <a:prstDash val="solid"/>
                      <a:round/>
                      <a:headEnd type="none" w="med" len="med"/>
                      <a:tailEnd type="none" w="med" len="med"/>
                    </a:lnT>
                    <a:lnB w="6350" cap="flat" cmpd="sng" algn="ctr">
                      <a:solidFill>
                        <a:srgbClr val="ED7D31"/>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a:rPr>
                        <a:t>120</a:t>
                      </a:r>
                    </a:p>
                  </a:txBody>
                  <a:tcPr marL="9525" marR="9525" marT="9525" marB="0" anchor="b">
                    <a:lnL w="6350" cap="flat" cmpd="sng" algn="ctr">
                      <a:solidFill>
                        <a:srgbClr val="ED7D31"/>
                      </a:solidFill>
                      <a:prstDash val="solid"/>
                      <a:round/>
                      <a:headEnd type="none" w="med" len="med"/>
                      <a:tailEnd type="none" w="med" len="med"/>
                    </a:lnL>
                    <a:lnR w="6350" cap="flat" cmpd="sng" algn="ctr">
                      <a:solidFill>
                        <a:srgbClr val="ED7D31"/>
                      </a:solidFill>
                      <a:prstDash val="solid"/>
                      <a:round/>
                      <a:headEnd type="none" w="med" len="med"/>
                      <a:tailEnd type="none" w="med" len="med"/>
                    </a:lnR>
                    <a:lnT w="6350" cap="flat" cmpd="sng" algn="ctr">
                      <a:solidFill>
                        <a:srgbClr val="ED7D31"/>
                      </a:solidFill>
                      <a:prstDash val="solid"/>
                      <a:round/>
                      <a:headEnd type="none" w="med" len="med"/>
                      <a:tailEnd type="none" w="med" len="med"/>
                    </a:lnT>
                    <a:lnB w="6350" cap="flat" cmpd="sng" algn="ctr">
                      <a:solidFill>
                        <a:srgbClr val="ED7D31"/>
                      </a:solidFill>
                      <a:prstDash val="solid"/>
                      <a:round/>
                      <a:headEnd type="none" w="med" len="med"/>
                      <a:tailEnd type="none" w="med" len="med"/>
                    </a:lnB>
                    <a:solidFill>
                      <a:srgbClr val="FCE4D6"/>
                    </a:solidFill>
                  </a:tcPr>
                </a:tc>
                <a:tc>
                  <a:txBody>
                    <a:bodyPr/>
                    <a:lstStyle/>
                    <a:p>
                      <a:pPr algn="l" fontAlgn="b"/>
                      <a:r>
                        <a:rPr lang="en-US" sz="1100" b="0" i="0" u="none" strike="noStrike">
                          <a:solidFill>
                            <a:srgbClr val="000000"/>
                          </a:solidFill>
                          <a:effectLst/>
                          <a:latin typeface="Calibri"/>
                        </a:rPr>
                        <a:t>2x 45W</a:t>
                      </a:r>
                    </a:p>
                  </a:txBody>
                  <a:tcPr marL="9525" marR="9525" marT="9525" marB="0" anchor="b">
                    <a:lnL w="6350" cap="flat" cmpd="sng" algn="ctr">
                      <a:solidFill>
                        <a:srgbClr val="ED7D31"/>
                      </a:solidFill>
                      <a:prstDash val="solid"/>
                      <a:round/>
                      <a:headEnd type="none" w="med" len="med"/>
                      <a:tailEnd type="none" w="med" len="med"/>
                    </a:lnL>
                    <a:lnR w="6350" cap="flat" cmpd="sng" algn="ctr">
                      <a:solidFill>
                        <a:srgbClr val="ED7D31"/>
                      </a:solidFill>
                      <a:prstDash val="solid"/>
                      <a:round/>
                      <a:headEnd type="none" w="med" len="med"/>
                      <a:tailEnd type="none" w="med" len="med"/>
                    </a:lnR>
                    <a:lnT w="6350" cap="flat" cmpd="sng" algn="ctr">
                      <a:solidFill>
                        <a:srgbClr val="ED7D31"/>
                      </a:solidFill>
                      <a:prstDash val="solid"/>
                      <a:round/>
                      <a:headEnd type="none" w="med" len="med"/>
                      <a:tailEnd type="none" w="med" len="med"/>
                    </a:lnT>
                    <a:lnB w="6350" cap="flat" cmpd="sng" algn="ctr">
                      <a:solidFill>
                        <a:srgbClr val="ED7D31"/>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a:rPr>
                        <a:t>AL2216-1203</a:t>
                      </a:r>
                    </a:p>
                  </a:txBody>
                  <a:tcPr marL="9525" marR="9525" marT="9525" marB="0" anchor="b">
                    <a:lnL w="6350" cap="flat" cmpd="sng" algn="ctr">
                      <a:solidFill>
                        <a:srgbClr val="ED7D31"/>
                      </a:solidFill>
                      <a:prstDash val="solid"/>
                      <a:round/>
                      <a:headEnd type="none" w="med" len="med"/>
                      <a:tailEnd type="none" w="med" len="med"/>
                    </a:lnL>
                    <a:lnR w="6350" cap="flat" cmpd="sng" algn="ctr">
                      <a:solidFill>
                        <a:srgbClr val="ED7D31"/>
                      </a:solidFill>
                      <a:prstDash val="solid"/>
                      <a:round/>
                      <a:headEnd type="none" w="med" len="med"/>
                      <a:tailEnd type="none" w="med" len="med"/>
                    </a:lnR>
                    <a:lnT w="6350" cap="flat" cmpd="sng" algn="ctr">
                      <a:solidFill>
                        <a:srgbClr val="ED7D31"/>
                      </a:solidFill>
                      <a:prstDash val="solid"/>
                      <a:round/>
                      <a:headEnd type="none" w="med" len="med"/>
                      <a:tailEnd type="none" w="med" len="med"/>
                    </a:lnT>
                    <a:lnB w="6350" cap="flat" cmpd="sng" algn="ctr">
                      <a:solidFill>
                        <a:srgbClr val="ED7D31"/>
                      </a:solidFill>
                      <a:prstDash val="solid"/>
                      <a:round/>
                      <a:headEnd type="none" w="med" len="med"/>
                      <a:tailEnd type="none" w="med" len="med"/>
                    </a:lnB>
                    <a:solidFill>
                      <a:srgbClr val="FCE4D6"/>
                    </a:solidFill>
                  </a:tcPr>
                </a:tc>
              </a:tr>
            </a:tbl>
          </a:graphicData>
        </a:graphic>
      </p:graphicFrame>
      <p:pic>
        <p:nvPicPr>
          <p:cNvPr id="18" name="Picture 17"/>
          <p:cNvPicPr>
            <a:picLocks noChangeAspect="1"/>
          </p:cNvPicPr>
          <p:nvPr/>
        </p:nvPicPr>
        <p:blipFill rotWithShape="1">
          <a:blip r:embed="rId7">
            <a:extLst>
              <a:ext uri="{BEBA8EAE-BF5A-486C-A8C5-ECC9F3942E4B}">
                <a14:imgProps xmlns:a14="http://schemas.microsoft.com/office/drawing/2010/main">
                  <a14:imgLayer r:embed="rId8">
                    <a14:imgEffect>
                      <a14:backgroundRemoval t="16146" b="88281" l="23047" r="50391">
                        <a14:foregroundMark x1="31738" y1="27995" x2="31738" y2="27995"/>
                        <a14:foregroundMark x1="42188" y1="51563" x2="42188" y2="51563"/>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l="22672" t="16433" r="49393" b="7327"/>
          <a:stretch/>
        </p:blipFill>
        <p:spPr>
          <a:xfrm>
            <a:off x="1220254" y="2749479"/>
            <a:ext cx="2304919" cy="4717920"/>
          </a:xfrm>
          <a:prstGeom prst="rect">
            <a:avLst/>
          </a:prstGeom>
        </p:spPr>
      </p:pic>
    </p:spTree>
    <p:extLst>
      <p:ext uri="{BB962C8B-B14F-4D97-AF65-F5344CB8AC3E}">
        <p14:creationId xmlns:p14="http://schemas.microsoft.com/office/powerpoint/2010/main" val="10503095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584775"/>
          </a:xfrm>
          <a:prstGeom prst="rect">
            <a:avLst/>
          </a:prstGeom>
          <a:noFill/>
        </p:spPr>
        <p:txBody>
          <a:bodyPr wrap="square" rtlCol="0">
            <a:spAutoFit/>
          </a:bodyPr>
          <a:lstStyle/>
          <a:p>
            <a:pPr algn="ctr"/>
            <a:r>
              <a:rPr lang="en-US" sz="3200" dirty="0" err="1" smtClean="0"/>
              <a:t>GeoIce</a:t>
            </a:r>
            <a:r>
              <a:rPr lang="en-US" sz="3200" dirty="0" smtClean="0"/>
              <a:t> MRI</a:t>
            </a:r>
            <a:endParaRPr lang="en-US" sz="3200" dirty="0"/>
          </a:p>
        </p:txBody>
      </p:sp>
      <p:sp>
        <p:nvSpPr>
          <p:cNvPr id="2" name="Slide Number Placeholder 1"/>
          <p:cNvSpPr>
            <a:spLocks noGrp="1"/>
          </p:cNvSpPr>
          <p:nvPr>
            <p:ph type="sldNum" sz="quarter" idx="12"/>
          </p:nvPr>
        </p:nvSpPr>
        <p:spPr/>
        <p:txBody>
          <a:bodyPr/>
          <a:lstStyle/>
          <a:p>
            <a:fld id="{8406FF7F-2C7F-4567-897B-B0C150BFE30D}" type="slidenum">
              <a:rPr lang="en-US" smtClean="0"/>
              <a:t>29</a:t>
            </a:fld>
            <a:endParaRPr lang="en-US"/>
          </a:p>
        </p:txBody>
      </p:sp>
      <p:pic>
        <p:nvPicPr>
          <p:cNvPr id="7" name="Picture 10" descr="polar_bug.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313511"/>
            <a:ext cx="2971800" cy="1544489"/>
          </a:xfrm>
          <a:prstGeom prst="rect">
            <a:avLst/>
          </a:prstGeom>
          <a:noFill/>
          <a:ln w="9525">
            <a:noFill/>
            <a:miter lim="800000"/>
            <a:headEnd/>
            <a:tailEnd/>
          </a:ln>
        </p:spPr>
      </p:pic>
      <p:pic>
        <p:nvPicPr>
          <p:cNvPr id="8" name="Picture 7" descr="seis.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13446"/>
            <a:ext cx="2133599" cy="1045882"/>
          </a:xfrm>
          <a:prstGeom prst="rect">
            <a:avLst/>
          </a:prstGeom>
          <a:noFill/>
          <a:ln w="9525">
            <a:noFill/>
            <a:miter lim="800000"/>
            <a:headEnd/>
            <a:tailEnd/>
          </a:ln>
        </p:spPr>
      </p:pic>
      <p:cxnSp>
        <p:nvCxnSpPr>
          <p:cNvPr id="9" name="Straight Connector 8"/>
          <p:cNvCxnSpPr/>
          <p:nvPr/>
        </p:nvCxnSpPr>
        <p:spPr>
          <a:xfrm>
            <a:off x="2131219" y="570485"/>
            <a:ext cx="701278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2" descr="D:\Dropbox (PASSCAL)\Engineering\GEOICE\Photos\20150901_Taku_Glacier\IMG_339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221" y="1032436"/>
            <a:ext cx="2469357" cy="18519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7" name="Picture 3" descr="D:\Dropbox (PASSCAL)\Engineering\GEOICE\Photos\20151005_Taku_Winter\Paul_and_Audrey\DSCN036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71800" y="871403"/>
            <a:ext cx="3086100" cy="23148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9" name="Picture 5" descr="D:\Dropbox (PASSCAL)\Engineering\GEOICE\Photos\20151005_Taku_Winter\DavidEaston-JuneauPhotos\IMG_20151003_141609.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0185"/>
          <a:stretch/>
        </p:blipFill>
        <p:spPr bwMode="auto">
          <a:xfrm>
            <a:off x="5954233" y="3530197"/>
            <a:ext cx="3060381" cy="25555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D:\Dropbox (PASSCAL)\Engineering\GEOICE\Photos\20151005_Taku_Winter\DavidEaston-JuneauPhotos\IMG_20151003_164808.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20577" y="3530197"/>
            <a:ext cx="3039143" cy="22793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descr="D:\Dropbox (PASSCAL)\Engineering\GEOICE\Photos\20151005_Taku_Winter\Philip\IMG_20151003_144939.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4344" y="3186240"/>
            <a:ext cx="2023110" cy="2697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 name="My Movie.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rotWithShape="1">
          <a:blip r:embed="rId11"/>
          <a:srcRect l="33987" r="34304"/>
          <a:stretch/>
        </p:blipFill>
        <p:spPr>
          <a:xfrm>
            <a:off x="6952891" y="665042"/>
            <a:ext cx="1538754" cy="2727557"/>
          </a:xfrm>
          <a:prstGeom prst="rect">
            <a:avLst/>
          </a:prstGeom>
        </p:spPr>
      </p:pic>
    </p:spTree>
    <p:extLst>
      <p:ext uri="{BB962C8B-B14F-4D97-AF65-F5344CB8AC3E}">
        <p14:creationId xmlns:p14="http://schemas.microsoft.com/office/powerpoint/2010/main" val="40492732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9"/>
                                        </p:tgtEl>
                                      </p:cBhvr>
                                    </p:cmd>
                                  </p:childTnLst>
                                </p:cTn>
                              </p:par>
                            </p:childTnLst>
                          </p:cTn>
                        </p:par>
                      </p:childTnLst>
                    </p:cTn>
                  </p:par>
                </p:childTnLst>
              </p:cTn>
              <p:nextCondLst>
                <p:cond evt="onClick" delay="0">
                  <p:tgtEl>
                    <p:spTgt spid="19"/>
                  </p:tgtEl>
                </p:cond>
              </p:nextCondLst>
            </p:seq>
            <p:video fullScrn="1">
              <p:cMediaNode vol="80000">
                <p:cTn id="7" fill="hold" display="0">
                  <p:stCondLst>
                    <p:cond delay="indefinite"/>
                  </p:stCondLst>
                </p:cTn>
                <p:tgtEl>
                  <p:spTgt spid="19"/>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1077218"/>
          </a:xfrm>
          <a:prstGeom prst="rect">
            <a:avLst/>
          </a:prstGeom>
          <a:noFill/>
        </p:spPr>
        <p:txBody>
          <a:bodyPr wrap="square" rtlCol="0">
            <a:spAutoFit/>
          </a:bodyPr>
          <a:lstStyle/>
          <a:p>
            <a:pPr algn="ctr"/>
            <a:r>
              <a:rPr lang="en-US" sz="3200" dirty="0" smtClean="0"/>
              <a:t>PASSCAL Instrument Center (PIC)</a:t>
            </a:r>
          </a:p>
          <a:p>
            <a:pPr algn="ctr"/>
            <a:endParaRPr lang="en-US" sz="3200" dirty="0"/>
          </a:p>
        </p:txBody>
      </p:sp>
      <p:sp>
        <p:nvSpPr>
          <p:cNvPr id="6" name="Title 1"/>
          <p:cNvSpPr>
            <a:spLocks noGrp="1"/>
          </p:cNvSpPr>
          <p:nvPr>
            <p:ph type="title"/>
          </p:nvPr>
        </p:nvSpPr>
        <p:spPr>
          <a:xfrm>
            <a:off x="8792" y="685800"/>
            <a:ext cx="9135208" cy="928688"/>
          </a:xfrm>
        </p:spPr>
        <p:txBody>
          <a:bodyPr>
            <a:normAutofit/>
          </a:bodyPr>
          <a:lstStyle/>
          <a:p>
            <a:r>
              <a:rPr lang="en-US" sz="2800" b="1" dirty="0">
                <a:solidFill>
                  <a:srgbClr val="FF0000"/>
                </a:solidFill>
              </a:rPr>
              <a:t>P</a:t>
            </a:r>
            <a:r>
              <a:rPr lang="en-US" sz="2400" dirty="0" smtClean="0"/>
              <a:t>rogram for </a:t>
            </a:r>
            <a:r>
              <a:rPr lang="en-US" sz="2800" b="1" dirty="0" smtClean="0">
                <a:solidFill>
                  <a:srgbClr val="FF0000"/>
                </a:solidFill>
              </a:rPr>
              <a:t>A</a:t>
            </a:r>
            <a:r>
              <a:rPr lang="en-US" sz="2400" dirty="0" smtClean="0"/>
              <a:t>rray </a:t>
            </a:r>
            <a:r>
              <a:rPr lang="en-US" sz="2800" b="1" dirty="0" smtClean="0">
                <a:solidFill>
                  <a:srgbClr val="FF0000"/>
                </a:solidFill>
              </a:rPr>
              <a:t>S</a:t>
            </a:r>
            <a:r>
              <a:rPr lang="en-US" sz="2400" dirty="0" smtClean="0"/>
              <a:t>eismic </a:t>
            </a:r>
            <a:r>
              <a:rPr lang="en-US" sz="2800" b="1" dirty="0" smtClean="0">
                <a:solidFill>
                  <a:srgbClr val="FF0000"/>
                </a:solidFill>
              </a:rPr>
              <a:t>S</a:t>
            </a:r>
            <a:r>
              <a:rPr lang="en-US" sz="2400" dirty="0" smtClean="0"/>
              <a:t>tudies of the </a:t>
            </a:r>
            <a:r>
              <a:rPr lang="en-US" sz="2800" b="1" dirty="0" smtClean="0">
                <a:solidFill>
                  <a:srgbClr val="FF0000"/>
                </a:solidFill>
              </a:rPr>
              <a:t>C</a:t>
            </a:r>
            <a:r>
              <a:rPr lang="en-US" sz="2400" dirty="0" smtClean="0"/>
              <a:t>ontinent</a:t>
            </a:r>
            <a:r>
              <a:rPr lang="en-US" sz="3600" b="1" dirty="0" smtClean="0">
                <a:solidFill>
                  <a:srgbClr val="FF0000"/>
                </a:solidFill>
              </a:rPr>
              <a:t>a</a:t>
            </a:r>
            <a:r>
              <a:rPr lang="en-US" sz="2400" dirty="0" smtClean="0"/>
              <a:t>l </a:t>
            </a:r>
            <a:r>
              <a:rPr lang="en-US" sz="2800" b="1" dirty="0">
                <a:solidFill>
                  <a:srgbClr val="FF0000"/>
                </a:solidFill>
              </a:rPr>
              <a:t>L</a:t>
            </a:r>
            <a:r>
              <a:rPr lang="en-US" sz="2400" dirty="0" smtClean="0"/>
              <a:t>ithosphere</a:t>
            </a:r>
            <a:endParaRPr lang="en-US" sz="2400" dirty="0"/>
          </a:p>
        </p:txBody>
      </p:sp>
      <p:sp>
        <p:nvSpPr>
          <p:cNvPr id="7" name="Content Placeholder 2"/>
          <p:cNvSpPr>
            <a:spLocks noGrp="1"/>
          </p:cNvSpPr>
          <p:nvPr>
            <p:ph idx="1"/>
          </p:nvPr>
        </p:nvSpPr>
        <p:spPr>
          <a:xfrm>
            <a:off x="26377" y="1600200"/>
            <a:ext cx="9117623" cy="5257800"/>
          </a:xfrm>
        </p:spPr>
        <p:txBody>
          <a:bodyPr>
            <a:normAutofit/>
          </a:bodyPr>
          <a:lstStyle/>
          <a:p>
            <a:r>
              <a:rPr lang="en-US" sz="1800" dirty="0" smtClean="0"/>
              <a:t>Facility provides instrumentation to NSF, DOE or otherwise funded seismological experiments around the world</a:t>
            </a:r>
          </a:p>
          <a:p>
            <a:r>
              <a:rPr lang="en-US" sz="1800" dirty="0" smtClean="0"/>
              <a:t>Services include, but are not limited to:</a:t>
            </a:r>
          </a:p>
          <a:p>
            <a:pPr lvl="1"/>
            <a:r>
              <a:rPr lang="en-US" sz="1600" dirty="0" smtClean="0"/>
              <a:t>Seismic instrumentation</a:t>
            </a:r>
          </a:p>
          <a:p>
            <a:pPr lvl="1"/>
            <a:r>
              <a:rPr lang="en-US" sz="1600" dirty="0" smtClean="0"/>
              <a:t>Equipment maintenance</a:t>
            </a:r>
          </a:p>
          <a:p>
            <a:pPr lvl="1"/>
            <a:r>
              <a:rPr lang="en-US" sz="1600" dirty="0" smtClean="0"/>
              <a:t>Software</a:t>
            </a:r>
          </a:p>
          <a:p>
            <a:pPr lvl="1"/>
            <a:r>
              <a:rPr lang="en-US" sz="1600" dirty="0" smtClean="0"/>
              <a:t>Data archiving</a:t>
            </a:r>
          </a:p>
          <a:p>
            <a:pPr lvl="1"/>
            <a:r>
              <a:rPr lang="en-US" sz="1600" dirty="0" smtClean="0"/>
              <a:t>Training</a:t>
            </a:r>
          </a:p>
          <a:p>
            <a:pPr lvl="1"/>
            <a:r>
              <a:rPr lang="en-US" sz="1600" dirty="0" smtClean="0"/>
              <a:t>Logistics and shipping</a:t>
            </a:r>
          </a:p>
          <a:p>
            <a:pPr lvl="1"/>
            <a:r>
              <a:rPr lang="en-US" sz="1600" dirty="0" smtClean="0"/>
              <a:t>Engineering support</a:t>
            </a:r>
          </a:p>
          <a:p>
            <a:pPr lvl="1"/>
            <a:r>
              <a:rPr lang="en-US" sz="1600" dirty="0" smtClean="0"/>
              <a:t>Field Support</a:t>
            </a:r>
          </a:p>
        </p:txBody>
      </p:sp>
      <p:sp>
        <p:nvSpPr>
          <p:cNvPr id="2" name="Slide Number Placeholder 1"/>
          <p:cNvSpPr>
            <a:spLocks noGrp="1"/>
          </p:cNvSpPr>
          <p:nvPr>
            <p:ph type="sldNum" sz="quarter" idx="12"/>
          </p:nvPr>
        </p:nvSpPr>
        <p:spPr/>
        <p:txBody>
          <a:bodyPr/>
          <a:lstStyle/>
          <a:p>
            <a:fld id="{8406FF7F-2C7F-4567-897B-B0C150BFE30D}" type="slidenum">
              <a:rPr lang="en-US" smtClean="0"/>
              <a:t>3</a:t>
            </a:fld>
            <a:endParaRPr lang="en-US"/>
          </a:p>
        </p:txBody>
      </p:sp>
      <p:pic>
        <p:nvPicPr>
          <p:cNvPr id="8" name="Picture 10" descr="polar_bug.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313511"/>
            <a:ext cx="2971800" cy="1544489"/>
          </a:xfrm>
          <a:prstGeom prst="rect">
            <a:avLst/>
          </a:prstGeom>
          <a:noFill/>
          <a:ln w="9525">
            <a:noFill/>
            <a:miter lim="800000"/>
            <a:headEnd/>
            <a:tailEnd/>
          </a:ln>
        </p:spPr>
      </p:pic>
      <p:pic>
        <p:nvPicPr>
          <p:cNvPr id="9" name="Picture 8" descr="seis.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13446"/>
            <a:ext cx="2133599" cy="1045882"/>
          </a:xfrm>
          <a:prstGeom prst="rect">
            <a:avLst/>
          </a:prstGeom>
          <a:noFill/>
          <a:ln w="9525">
            <a:noFill/>
            <a:miter lim="800000"/>
            <a:headEnd/>
            <a:tailEnd/>
          </a:ln>
        </p:spPr>
      </p:pic>
      <p:cxnSp>
        <p:nvCxnSpPr>
          <p:cNvPr id="10" name="Straight Connector 9"/>
          <p:cNvCxnSpPr/>
          <p:nvPr/>
        </p:nvCxnSpPr>
        <p:spPr>
          <a:xfrm>
            <a:off x="2131219" y="570485"/>
            <a:ext cx="701278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0109" y="5491443"/>
            <a:ext cx="5715000" cy="1162050"/>
          </a:xfrm>
          <a:prstGeom prst="rect">
            <a:avLst/>
          </a:prstGeom>
        </p:spPr>
      </p:pic>
      <p:pic>
        <p:nvPicPr>
          <p:cNvPr id="12" name="Picture 2" descr="J:\IMG_996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7701" y="2388162"/>
            <a:ext cx="4229099" cy="2819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9660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584775"/>
          </a:xfrm>
          <a:prstGeom prst="rect">
            <a:avLst/>
          </a:prstGeom>
          <a:noFill/>
        </p:spPr>
        <p:txBody>
          <a:bodyPr wrap="square" rtlCol="0">
            <a:spAutoFit/>
          </a:bodyPr>
          <a:lstStyle/>
          <a:p>
            <a:pPr algn="ctr"/>
            <a:r>
              <a:rPr lang="en-US" sz="3200" dirty="0" err="1" smtClean="0"/>
              <a:t>GeoIce</a:t>
            </a:r>
            <a:r>
              <a:rPr lang="en-US" sz="3200" dirty="0" smtClean="0"/>
              <a:t> MRI</a:t>
            </a:r>
            <a:endParaRPr lang="en-US" sz="3200" dirty="0"/>
          </a:p>
        </p:txBody>
      </p:sp>
      <p:sp>
        <p:nvSpPr>
          <p:cNvPr id="3" name="Slide Number Placeholder 2"/>
          <p:cNvSpPr>
            <a:spLocks noGrp="1"/>
          </p:cNvSpPr>
          <p:nvPr>
            <p:ph type="sldNum" sz="quarter" idx="12"/>
          </p:nvPr>
        </p:nvSpPr>
        <p:spPr>
          <a:xfrm>
            <a:off x="6585098" y="6356350"/>
            <a:ext cx="2133600" cy="365125"/>
          </a:xfrm>
        </p:spPr>
        <p:txBody>
          <a:bodyPr/>
          <a:lstStyle/>
          <a:p>
            <a:fld id="{8406FF7F-2C7F-4567-897B-B0C150BFE30D}" type="slidenum">
              <a:rPr lang="en-US" smtClean="0"/>
              <a:t>30</a:t>
            </a:fld>
            <a:endParaRPr lang="en-US"/>
          </a:p>
        </p:txBody>
      </p:sp>
      <p:pic>
        <p:nvPicPr>
          <p:cNvPr id="8" name="Picture 7" descr="seis.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13446"/>
            <a:ext cx="2133599" cy="1045882"/>
          </a:xfrm>
          <a:prstGeom prst="rect">
            <a:avLst/>
          </a:prstGeom>
          <a:noFill/>
          <a:ln w="9525">
            <a:noFill/>
            <a:miter lim="800000"/>
            <a:headEnd/>
            <a:tailEnd/>
          </a:ln>
        </p:spPr>
      </p:pic>
      <p:cxnSp>
        <p:nvCxnSpPr>
          <p:cNvPr id="9" name="Straight Connector 8"/>
          <p:cNvCxnSpPr/>
          <p:nvPr/>
        </p:nvCxnSpPr>
        <p:spPr>
          <a:xfrm>
            <a:off x="2131219" y="570485"/>
            <a:ext cx="701278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6" name="Picture 10" descr="polar_bug.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313511"/>
            <a:ext cx="2971800" cy="1544489"/>
          </a:xfrm>
          <a:prstGeom prst="rect">
            <a:avLst/>
          </a:prstGeom>
          <a:noFill/>
          <a:ln w="9525">
            <a:noFill/>
            <a:miter lim="800000"/>
            <a:headEnd/>
            <a:tailEnd/>
          </a:ln>
        </p:spPr>
      </p:pic>
      <p:pic>
        <p:nvPicPr>
          <p:cNvPr id="12" name="SolarMastTest.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7"/>
          <a:stretch>
            <a:fillRect/>
          </a:stretch>
        </p:blipFill>
        <p:spPr>
          <a:xfrm>
            <a:off x="3045966" y="1239470"/>
            <a:ext cx="2803585" cy="1575785"/>
          </a:xfrm>
          <a:prstGeom prst="rect">
            <a:avLst/>
          </a:prstGeom>
        </p:spPr>
      </p:pic>
      <p:pic>
        <p:nvPicPr>
          <p:cNvPr id="14" name="Picture 13" descr="D:\Dropbox (PASSCAL)\Jason\Testing\Solar Panel Mast Pull Down Test\Pictures\IMG_20150603_104742996.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23747" y="3050478"/>
            <a:ext cx="2648024" cy="1475568"/>
          </a:xfrm>
          <a:prstGeom prst="rect">
            <a:avLst/>
          </a:prstGeom>
          <a:ln>
            <a:noFill/>
          </a:ln>
          <a:effectLst>
            <a:outerShdw blurRad="292100" dist="139700" dir="2700000" algn="tl" rotWithShape="0">
              <a:srgbClr val="333333">
                <a:alpha val="65000"/>
              </a:srgbClr>
            </a:outerShdw>
          </a:effectLst>
        </p:spPr>
      </p:pic>
      <p:pic>
        <p:nvPicPr>
          <p:cNvPr id="15" name="Picture 14"/>
          <p:cNvPicPr/>
          <p:nvPr/>
        </p:nvPicPr>
        <p:blipFill rotWithShape="1">
          <a:blip r:embed="rId9" cstate="print">
            <a:extLst>
              <a:ext uri="{BEBA8EAE-BF5A-486C-A8C5-ECC9F3942E4B}">
                <a14:imgProps xmlns:a14="http://schemas.microsoft.com/office/drawing/2010/main">
                  <a14:imgLayer r:embed="rId10">
                    <a14:imgEffect>
                      <a14:backgroundRemoval t="0" b="99854" l="16084" r="87413"/>
                    </a14:imgEffect>
                  </a14:imgLayer>
                </a14:imgProps>
              </a:ext>
              <a:ext uri="{28A0092B-C50C-407E-A947-70E740481C1C}">
                <a14:useLocalDpi xmlns:a14="http://schemas.microsoft.com/office/drawing/2010/main" val="0"/>
              </a:ext>
            </a:extLst>
          </a:blip>
          <a:srcRect l="17820" t="441" r="15061" b="-441"/>
          <a:stretch/>
        </p:blipFill>
        <p:spPr>
          <a:xfrm>
            <a:off x="6064370" y="997624"/>
            <a:ext cx="1268084" cy="3286663"/>
          </a:xfrm>
          <a:prstGeom prst="rect">
            <a:avLst/>
          </a:prstGeom>
        </p:spPr>
      </p:pic>
      <p:pic>
        <p:nvPicPr>
          <p:cNvPr id="17" name="Picture 16"/>
          <p:cNvPicPr/>
          <p:nvPr/>
        </p:nvPicPr>
        <p:blipFill>
          <a:blip r:embed="rId11" cstate="print">
            <a:extLst>
              <a:ext uri="{BEBA8EAE-BF5A-486C-A8C5-ECC9F3942E4B}">
                <a14:imgProps xmlns:a14="http://schemas.microsoft.com/office/drawing/2010/main">
                  <a14:imgLayer r:embed="rId12">
                    <a14:imgEffect>
                      <a14:backgroundRemoval t="6405" b="98399" l="3077" r="94462"/>
                    </a14:imgEffect>
                  </a14:imgLayer>
                </a14:imgProps>
              </a:ext>
              <a:ext uri="{28A0092B-C50C-407E-A947-70E740481C1C}">
                <a14:useLocalDpi xmlns:a14="http://schemas.microsoft.com/office/drawing/2010/main" val="0"/>
              </a:ext>
            </a:extLst>
          </a:blip>
          <a:stretch>
            <a:fillRect/>
          </a:stretch>
        </p:blipFill>
        <p:spPr>
          <a:xfrm>
            <a:off x="7332454" y="862642"/>
            <a:ext cx="1621765" cy="3438260"/>
          </a:xfrm>
          <a:prstGeom prst="rect">
            <a:avLst/>
          </a:prstGeom>
        </p:spPr>
      </p:pic>
      <p:sp>
        <p:nvSpPr>
          <p:cNvPr id="11" name="Rectangle 10"/>
          <p:cNvSpPr/>
          <p:nvPr/>
        </p:nvSpPr>
        <p:spPr>
          <a:xfrm>
            <a:off x="6064370" y="4227550"/>
            <a:ext cx="3592654" cy="615553"/>
          </a:xfrm>
          <a:prstGeom prst="rect">
            <a:avLst/>
          </a:prstGeom>
        </p:spPr>
        <p:txBody>
          <a:bodyPr wrap="square">
            <a:spAutoFit/>
          </a:bodyPr>
          <a:lstStyle/>
          <a:p>
            <a:r>
              <a:rPr lang="en-US" sz="1600" dirty="0"/>
              <a:t> </a:t>
            </a:r>
            <a:r>
              <a:rPr lang="en-US" sz="1600" b="1" dirty="0"/>
              <a:t>Configuration </a:t>
            </a:r>
            <a:r>
              <a:rPr lang="en-US" sz="1600" b="1" dirty="0" smtClean="0"/>
              <a:t>1    Configuration </a:t>
            </a:r>
            <a:r>
              <a:rPr lang="en-US" sz="1600" b="1" dirty="0"/>
              <a:t>2</a:t>
            </a:r>
            <a:endParaRPr lang="en-US" sz="1600" dirty="0"/>
          </a:p>
          <a:p>
            <a:endParaRPr lang="en-US" dirty="0"/>
          </a:p>
        </p:txBody>
      </p:sp>
      <p:sp>
        <p:nvSpPr>
          <p:cNvPr id="18" name="TextBox 17"/>
          <p:cNvSpPr txBox="1"/>
          <p:nvPr/>
        </p:nvSpPr>
        <p:spPr>
          <a:xfrm>
            <a:off x="3123747" y="4572361"/>
            <a:ext cx="5881246" cy="2308324"/>
          </a:xfrm>
          <a:prstGeom prst="rect">
            <a:avLst/>
          </a:prstGeom>
          <a:noFill/>
        </p:spPr>
        <p:txBody>
          <a:bodyPr wrap="square" rtlCol="0">
            <a:spAutoFit/>
          </a:bodyPr>
          <a:lstStyle/>
          <a:p>
            <a:r>
              <a:rPr lang="en-US" b="1" dirty="0"/>
              <a:t>Results</a:t>
            </a:r>
            <a:endParaRPr lang="en-US" dirty="0"/>
          </a:p>
          <a:p>
            <a:r>
              <a:rPr lang="en-US" dirty="0"/>
              <a:t>Configuration 1 began to plastically deform at 550 </a:t>
            </a:r>
            <a:r>
              <a:rPr lang="en-US" dirty="0" err="1"/>
              <a:t>lbs</a:t>
            </a:r>
            <a:r>
              <a:rPr lang="en-US" dirty="0"/>
              <a:t>, without pulling out.  While testing Configuration 2 the rope attached to the truck broke at 688 </a:t>
            </a:r>
            <a:r>
              <a:rPr lang="en-US" dirty="0" err="1"/>
              <a:t>lbs</a:t>
            </a:r>
            <a:r>
              <a:rPr lang="en-US" dirty="0"/>
              <a:t>, with no signs of plastic deformation or pullout (other than a very slight lean) in the mast.  Further testing would be required to determine final failure load for Configuration 2. </a:t>
            </a:r>
          </a:p>
          <a:p>
            <a:r>
              <a:rPr lang="en-US" dirty="0"/>
              <a:t> </a:t>
            </a:r>
          </a:p>
        </p:txBody>
      </p:sp>
      <p:pic>
        <p:nvPicPr>
          <p:cNvPr id="19" name="Picture 18" descr="D:\Dropbox (PASSCAL)\Jason\Testing\Solar Panel Mast Pull Down Test\Pictures\IMG_20150603_113233566.jpg"/>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06427" y="1239470"/>
            <a:ext cx="2059136" cy="4199782"/>
          </a:xfrm>
          <a:prstGeom prst="rect">
            <a:avLst/>
          </a:prstGeom>
          <a:ln>
            <a:noFill/>
          </a:ln>
          <a:effectLst>
            <a:outerShdw blurRad="292100" dist="139700" dir="2700000" algn="tl" rotWithShape="0">
              <a:srgbClr val="333333">
                <a:alpha val="65000"/>
              </a:srgbClr>
            </a:outerShdw>
          </a:effectLst>
        </p:spPr>
      </p:pic>
      <p:sp>
        <p:nvSpPr>
          <p:cNvPr id="20" name="Rectangle 19"/>
          <p:cNvSpPr/>
          <p:nvPr/>
        </p:nvSpPr>
        <p:spPr>
          <a:xfrm>
            <a:off x="2817519" y="646653"/>
            <a:ext cx="3246851" cy="369332"/>
          </a:xfrm>
          <a:prstGeom prst="rect">
            <a:avLst/>
          </a:prstGeom>
        </p:spPr>
        <p:txBody>
          <a:bodyPr wrap="none">
            <a:spAutoFit/>
          </a:bodyPr>
          <a:lstStyle/>
          <a:p>
            <a:r>
              <a:rPr lang="en-US" b="1" dirty="0"/>
              <a:t>Solar Panel Mast Pull Down Test</a:t>
            </a:r>
            <a:endParaRPr lang="en-US" dirty="0"/>
          </a:p>
        </p:txBody>
      </p:sp>
    </p:spTree>
    <p:extLst>
      <p:ext uri="{BB962C8B-B14F-4D97-AF65-F5344CB8AC3E}">
        <p14:creationId xmlns:p14="http://schemas.microsoft.com/office/powerpoint/2010/main" val="2351400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fullScrn="1">
              <p:cMediaNode vol="80000">
                <p:cTn id="7" fill="hold" display="0">
                  <p:stCondLst>
                    <p:cond delay="indefinite"/>
                  </p:stCondLst>
                </p:cTn>
                <p:tgtEl>
                  <p:spTgt spid="1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584775"/>
          </a:xfrm>
          <a:prstGeom prst="rect">
            <a:avLst/>
          </a:prstGeom>
          <a:noFill/>
        </p:spPr>
        <p:txBody>
          <a:bodyPr wrap="square" rtlCol="0">
            <a:spAutoFit/>
          </a:bodyPr>
          <a:lstStyle/>
          <a:p>
            <a:pPr algn="ctr"/>
            <a:r>
              <a:rPr lang="en-US" sz="3200" dirty="0" err="1" smtClean="0"/>
              <a:t>GeoIce</a:t>
            </a:r>
            <a:r>
              <a:rPr lang="en-US" sz="3200" dirty="0" smtClean="0"/>
              <a:t> MRI</a:t>
            </a:r>
            <a:endParaRPr lang="en-US" sz="3200" dirty="0"/>
          </a:p>
        </p:txBody>
      </p:sp>
      <p:sp>
        <p:nvSpPr>
          <p:cNvPr id="3" name="Slide Number Placeholder 2"/>
          <p:cNvSpPr>
            <a:spLocks noGrp="1"/>
          </p:cNvSpPr>
          <p:nvPr>
            <p:ph type="sldNum" sz="quarter" idx="12"/>
          </p:nvPr>
        </p:nvSpPr>
        <p:spPr>
          <a:xfrm>
            <a:off x="6585098" y="6356350"/>
            <a:ext cx="2133600" cy="365125"/>
          </a:xfrm>
        </p:spPr>
        <p:txBody>
          <a:bodyPr/>
          <a:lstStyle/>
          <a:p>
            <a:fld id="{8406FF7F-2C7F-4567-897B-B0C150BFE30D}" type="slidenum">
              <a:rPr lang="en-US" smtClean="0"/>
              <a:t>31</a:t>
            </a:fld>
            <a:endParaRPr lang="en-US"/>
          </a:p>
        </p:txBody>
      </p:sp>
      <p:pic>
        <p:nvPicPr>
          <p:cNvPr id="8" name="Picture 7" descr="seis.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3446"/>
            <a:ext cx="2133599" cy="1045882"/>
          </a:xfrm>
          <a:prstGeom prst="rect">
            <a:avLst/>
          </a:prstGeom>
          <a:noFill/>
          <a:ln w="9525">
            <a:noFill/>
            <a:miter lim="800000"/>
            <a:headEnd/>
            <a:tailEnd/>
          </a:ln>
        </p:spPr>
      </p:pic>
      <p:cxnSp>
        <p:nvCxnSpPr>
          <p:cNvPr id="9" name="Straight Connector 8"/>
          <p:cNvCxnSpPr/>
          <p:nvPr/>
        </p:nvCxnSpPr>
        <p:spPr>
          <a:xfrm>
            <a:off x="2131219" y="570485"/>
            <a:ext cx="701278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6" name="Picture 10" descr="polar_bug.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313511"/>
            <a:ext cx="2971800" cy="1544489"/>
          </a:xfrm>
          <a:prstGeom prst="rect">
            <a:avLst/>
          </a:prstGeom>
          <a:noFill/>
          <a:ln w="9525">
            <a:noFill/>
            <a:miter lim="800000"/>
            <a:headEnd/>
            <a:tailEnd/>
          </a:ln>
        </p:spPr>
      </p:pic>
      <p:sp>
        <p:nvSpPr>
          <p:cNvPr id="2" name="TextBox 1"/>
          <p:cNvSpPr txBox="1"/>
          <p:nvPr/>
        </p:nvSpPr>
        <p:spPr>
          <a:xfrm>
            <a:off x="809625" y="848869"/>
            <a:ext cx="7524750" cy="1508105"/>
          </a:xfrm>
          <a:prstGeom prst="rect">
            <a:avLst/>
          </a:prstGeom>
          <a:noFill/>
        </p:spPr>
        <p:txBody>
          <a:bodyPr wrap="square" rtlCol="0">
            <a:spAutoFit/>
          </a:bodyPr>
          <a:lstStyle/>
          <a:p>
            <a:r>
              <a:rPr lang="en-US" sz="2000" b="1" dirty="0" smtClean="0"/>
              <a:t>Further Testing:  </a:t>
            </a:r>
          </a:p>
          <a:p>
            <a:pPr marL="742950" lvl="1" indent="-285750">
              <a:buFont typeface="Arial" panose="020B0604020202020204" pitchFamily="34" charset="0"/>
              <a:buChar char="•"/>
            </a:pPr>
            <a:r>
              <a:rPr lang="en-US" b="1" dirty="0" smtClean="0"/>
              <a:t>SPRESSO</a:t>
            </a:r>
            <a:r>
              <a:rPr lang="en-US" dirty="0" smtClean="0"/>
              <a:t> and </a:t>
            </a:r>
            <a:r>
              <a:rPr lang="en-US" b="1" dirty="0" smtClean="0"/>
              <a:t>Castle Rock:  </a:t>
            </a:r>
            <a:r>
              <a:rPr lang="en-US" dirty="0"/>
              <a:t>1 of each type of Meridian was installed at SPRESSO (South Pole test site) and Castle Rock (McMurdo test site).  Both stations are being “real-time” telemetered.</a:t>
            </a:r>
            <a:endParaRPr lang="en-US" b="1" dirty="0"/>
          </a:p>
          <a:p>
            <a:pPr marL="742950" lvl="1" indent="-285750">
              <a:buFont typeface="Arial" panose="020B0604020202020204" pitchFamily="34" charset="0"/>
              <a:buChar char="•"/>
            </a:pPr>
            <a:r>
              <a:rPr lang="en-US" dirty="0" smtClean="0"/>
              <a:t>In house lab testing/characterization ongoing</a:t>
            </a:r>
            <a:r>
              <a:rPr lang="en-US" dirty="0"/>
              <a:t>	</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0594" y="2313434"/>
            <a:ext cx="6375710" cy="4544566"/>
          </a:xfrm>
          <a:prstGeom prst="rect">
            <a:avLst/>
          </a:prstGeom>
        </p:spPr>
      </p:pic>
    </p:spTree>
    <p:extLst>
      <p:ext uri="{BB962C8B-B14F-4D97-AF65-F5344CB8AC3E}">
        <p14:creationId xmlns:p14="http://schemas.microsoft.com/office/powerpoint/2010/main" val="1536255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584775"/>
          </a:xfrm>
          <a:prstGeom prst="rect">
            <a:avLst/>
          </a:prstGeom>
          <a:noFill/>
        </p:spPr>
        <p:txBody>
          <a:bodyPr wrap="square" rtlCol="0">
            <a:spAutoFit/>
          </a:bodyPr>
          <a:lstStyle/>
          <a:p>
            <a:pPr algn="ctr"/>
            <a:endParaRPr lang="en-US" sz="3200" dirty="0"/>
          </a:p>
        </p:txBody>
      </p:sp>
      <p:sp>
        <p:nvSpPr>
          <p:cNvPr id="3" name="Slide Number Placeholder 2"/>
          <p:cNvSpPr>
            <a:spLocks noGrp="1"/>
          </p:cNvSpPr>
          <p:nvPr>
            <p:ph type="sldNum" sz="quarter" idx="12"/>
          </p:nvPr>
        </p:nvSpPr>
        <p:spPr>
          <a:xfrm>
            <a:off x="6585098" y="6356350"/>
            <a:ext cx="2133600" cy="365125"/>
          </a:xfrm>
        </p:spPr>
        <p:txBody>
          <a:bodyPr/>
          <a:lstStyle/>
          <a:p>
            <a:fld id="{8406FF7F-2C7F-4567-897B-B0C150BFE30D}" type="slidenum">
              <a:rPr lang="en-US" smtClean="0"/>
              <a:t>32</a:t>
            </a:fld>
            <a:endParaRPr lang="en-US"/>
          </a:p>
        </p:txBody>
      </p:sp>
      <p:pic>
        <p:nvPicPr>
          <p:cNvPr id="8" name="Picture 7" descr="seis.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3446"/>
            <a:ext cx="2133599" cy="1045882"/>
          </a:xfrm>
          <a:prstGeom prst="rect">
            <a:avLst/>
          </a:prstGeom>
          <a:noFill/>
          <a:ln w="9525">
            <a:noFill/>
            <a:miter lim="800000"/>
            <a:headEnd/>
            <a:tailEnd/>
          </a:ln>
        </p:spPr>
      </p:pic>
      <p:cxnSp>
        <p:nvCxnSpPr>
          <p:cNvPr id="9" name="Straight Connector 8"/>
          <p:cNvCxnSpPr/>
          <p:nvPr/>
        </p:nvCxnSpPr>
        <p:spPr>
          <a:xfrm>
            <a:off x="2131219" y="570485"/>
            <a:ext cx="701278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6" name="Picture 10" descr="polar_bug.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313511"/>
            <a:ext cx="2971800" cy="1544489"/>
          </a:xfrm>
          <a:prstGeom prst="rect">
            <a:avLst/>
          </a:prstGeom>
          <a:noFill/>
          <a:ln w="9525">
            <a:noFill/>
            <a:miter lim="800000"/>
            <a:headEnd/>
            <a:tailEnd/>
          </a:ln>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7833" y="1932927"/>
            <a:ext cx="5700655" cy="4275491"/>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2131219" y="1032436"/>
            <a:ext cx="4682176" cy="646331"/>
          </a:xfrm>
          <a:prstGeom prst="rect">
            <a:avLst/>
          </a:prstGeom>
          <a:noFill/>
        </p:spPr>
        <p:txBody>
          <a:bodyPr wrap="square" rtlCol="0">
            <a:spAutoFit/>
          </a:bodyPr>
          <a:lstStyle/>
          <a:p>
            <a:pPr algn="ctr"/>
            <a:r>
              <a:rPr lang="en-US" sz="3600" b="1" dirty="0" smtClean="0"/>
              <a:t>ANY QUESTIONS??</a:t>
            </a:r>
            <a:endParaRPr lang="en-US" sz="3600" b="1" dirty="0"/>
          </a:p>
        </p:txBody>
      </p:sp>
    </p:spTree>
    <p:extLst>
      <p:ext uri="{BB962C8B-B14F-4D97-AF65-F5344CB8AC3E}">
        <p14:creationId xmlns:p14="http://schemas.microsoft.com/office/powerpoint/2010/main" val="26948645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584775"/>
          </a:xfrm>
          <a:prstGeom prst="rect">
            <a:avLst/>
          </a:prstGeom>
          <a:noFill/>
        </p:spPr>
        <p:txBody>
          <a:bodyPr wrap="square" rtlCol="0">
            <a:spAutoFit/>
          </a:bodyPr>
          <a:lstStyle/>
          <a:p>
            <a:pPr algn="ctr"/>
            <a:r>
              <a:rPr lang="en-US" sz="3200" dirty="0" smtClean="0"/>
              <a:t>POLAR Group</a:t>
            </a:r>
            <a:endParaRPr lang="en-US" sz="3200" dirty="0"/>
          </a:p>
        </p:txBody>
      </p:sp>
      <p:sp>
        <p:nvSpPr>
          <p:cNvPr id="2" name="Slide Number Placeholder 1"/>
          <p:cNvSpPr>
            <a:spLocks noGrp="1"/>
          </p:cNvSpPr>
          <p:nvPr>
            <p:ph type="sldNum" sz="quarter" idx="12"/>
          </p:nvPr>
        </p:nvSpPr>
        <p:spPr/>
        <p:txBody>
          <a:bodyPr/>
          <a:lstStyle/>
          <a:p>
            <a:fld id="{8406FF7F-2C7F-4567-897B-B0C150BFE30D}" type="slidenum">
              <a:rPr lang="en-US" smtClean="0"/>
              <a:t>4</a:t>
            </a:fld>
            <a:endParaRPr lang="en-US"/>
          </a:p>
        </p:txBody>
      </p:sp>
      <p:sp>
        <p:nvSpPr>
          <p:cNvPr id="3" name="TextBox 2"/>
          <p:cNvSpPr txBox="1"/>
          <p:nvPr/>
        </p:nvSpPr>
        <p:spPr>
          <a:xfrm>
            <a:off x="0" y="933450"/>
            <a:ext cx="9144000" cy="221599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Formed to address th</a:t>
            </a:r>
            <a:r>
              <a:rPr lang="en-US" dirty="0" smtClean="0"/>
              <a:t>e unique engineering challenges associated with operation in remote polar regions</a:t>
            </a:r>
            <a:endParaRPr lang="en-US" dirty="0" smtClean="0"/>
          </a:p>
          <a:p>
            <a:pPr marL="285750" indent="-285750">
              <a:buFont typeface="Arial" panose="020B0604020202020204" pitchFamily="34" charset="0"/>
              <a:buChar char="•"/>
            </a:pPr>
            <a:r>
              <a:rPr lang="en-US" dirty="0" smtClean="0"/>
              <a:t>Currently 3 full tim</a:t>
            </a:r>
            <a:r>
              <a:rPr lang="en-US" dirty="0" smtClean="0"/>
              <a:t>e staff, as well as additional employees partially funded by Polar budget</a:t>
            </a:r>
            <a:endParaRPr lang="en-US" dirty="0" smtClean="0"/>
          </a:p>
          <a:p>
            <a:pPr marL="285750" indent="-285750">
              <a:buFont typeface="Arial" panose="020B0604020202020204" pitchFamily="34" charset="0"/>
              <a:buChar char="•"/>
            </a:pPr>
            <a:r>
              <a:rPr lang="en-US" dirty="0" smtClean="0"/>
              <a:t>Spend ~12-16 weeks in the </a:t>
            </a:r>
            <a:r>
              <a:rPr lang="en-US" smtClean="0"/>
              <a:t>field each</a:t>
            </a:r>
            <a:endParaRPr lang="en-US" dirty="0" smtClean="0"/>
          </a:p>
          <a:p>
            <a:endParaRPr lang="en-US" dirty="0" smtClean="0"/>
          </a:p>
          <a:p>
            <a:endParaRPr lang="en-US" sz="1600" dirty="0" smtClean="0"/>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endParaRPr lang="en-US" sz="1600" dirty="0"/>
          </a:p>
        </p:txBody>
      </p:sp>
      <p:pic>
        <p:nvPicPr>
          <p:cNvPr id="2050" name="Picture 2" descr="C:\Users\polar\Dropbox (PASSCAL)\Experiments\Antarctic\201235 - TAMNNET G-061\Pictures\2012-2013\TMNT01\IMG_82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8875" y="4838700"/>
            <a:ext cx="2972108" cy="19814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1" name="Picture 3" descr="C:\Users\polar\Dropbox (PASSCAL)\Experiments\Antarctic\200730 - POLENET G-079\Pictures\UPTW\2012-2013\P100030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733800" y="2514600"/>
            <a:ext cx="3026550" cy="22698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C:\Users\polar\AppData\Local\Temp\P100040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6413500" y="4047486"/>
            <a:ext cx="2946402" cy="22098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Picture 10" descr="polar_bug.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313511"/>
            <a:ext cx="2971800" cy="1544489"/>
          </a:xfrm>
          <a:prstGeom prst="rect">
            <a:avLst/>
          </a:prstGeom>
          <a:noFill/>
          <a:ln w="9525">
            <a:noFill/>
            <a:miter lim="800000"/>
            <a:headEnd/>
            <a:tailEnd/>
          </a:ln>
        </p:spPr>
      </p:pic>
      <p:pic>
        <p:nvPicPr>
          <p:cNvPr id="16" name="Picture 15" descr="seis.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 y="-13446"/>
            <a:ext cx="2133599" cy="1045882"/>
          </a:xfrm>
          <a:prstGeom prst="rect">
            <a:avLst/>
          </a:prstGeom>
          <a:noFill/>
          <a:ln w="9525">
            <a:noFill/>
            <a:miter lim="800000"/>
            <a:headEnd/>
            <a:tailEnd/>
          </a:ln>
        </p:spPr>
      </p:pic>
      <p:cxnSp>
        <p:nvCxnSpPr>
          <p:cNvPr id="17" name="Straight Connector 16"/>
          <p:cNvCxnSpPr/>
          <p:nvPr/>
        </p:nvCxnSpPr>
        <p:spPr>
          <a:xfrm>
            <a:off x="2131219" y="570485"/>
            <a:ext cx="701278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2" name="Picture 4" descr="C:\Users\polar\Dropbox (PASSCAL)\Polar\Meetings &amp; Presentations\PTC\2015\DSC_061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774" y="2038350"/>
            <a:ext cx="3543776" cy="23561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2017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584775"/>
          </a:xfrm>
          <a:prstGeom prst="rect">
            <a:avLst/>
          </a:prstGeom>
          <a:noFill/>
        </p:spPr>
        <p:txBody>
          <a:bodyPr wrap="square" rtlCol="0">
            <a:spAutoFit/>
          </a:bodyPr>
          <a:lstStyle/>
          <a:p>
            <a:pPr algn="ctr"/>
            <a:r>
              <a:rPr lang="en-US" sz="3200" dirty="0" smtClean="0"/>
              <a:t>POLAR Group</a:t>
            </a:r>
            <a:endParaRPr lang="en-US" sz="3200" dirty="0"/>
          </a:p>
        </p:txBody>
      </p:sp>
      <p:pic>
        <p:nvPicPr>
          <p:cNvPr id="6146" name="Picture 2" descr="K:\DCIM\100_PANA\P100082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4676" y="3661336"/>
            <a:ext cx="2971800" cy="22288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47" name="Picture 3" descr="K:\DCIM\100_PANA\P100082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4767" y="3994139"/>
            <a:ext cx="3257550" cy="24431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50" name="Picture 6" descr="K:\DCIM\100_PANA\P100082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8493" y="1277164"/>
            <a:ext cx="1485900" cy="1981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8406FF7F-2C7F-4567-897B-B0C150BFE30D}" type="slidenum">
              <a:rPr lang="en-US" smtClean="0"/>
              <a:t>5</a:t>
            </a:fld>
            <a:endParaRPr lang="en-US"/>
          </a:p>
        </p:txBody>
      </p:sp>
      <p:pic>
        <p:nvPicPr>
          <p:cNvPr id="10" name="Picture 10" descr="polar_bug.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313511"/>
            <a:ext cx="2971800" cy="1544489"/>
          </a:xfrm>
          <a:prstGeom prst="rect">
            <a:avLst/>
          </a:prstGeom>
          <a:noFill/>
          <a:ln w="9525">
            <a:noFill/>
            <a:miter lim="800000"/>
            <a:headEnd/>
            <a:tailEnd/>
          </a:ln>
        </p:spPr>
      </p:pic>
      <p:pic>
        <p:nvPicPr>
          <p:cNvPr id="11" name="Picture 10" descr="seis.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 y="-13446"/>
            <a:ext cx="2133599" cy="1045882"/>
          </a:xfrm>
          <a:prstGeom prst="rect">
            <a:avLst/>
          </a:prstGeom>
          <a:noFill/>
          <a:ln w="9525">
            <a:noFill/>
            <a:miter lim="800000"/>
            <a:headEnd/>
            <a:tailEnd/>
          </a:ln>
        </p:spPr>
      </p:pic>
      <p:cxnSp>
        <p:nvCxnSpPr>
          <p:cNvPr id="12" name="Straight Connector 11"/>
          <p:cNvCxnSpPr/>
          <p:nvPr/>
        </p:nvCxnSpPr>
        <p:spPr>
          <a:xfrm>
            <a:off x="2131219" y="570485"/>
            <a:ext cx="701278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4098" name="Picture 2" descr="C:\Users\polar\Downloads\IMAG0384.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6219476" y="1032436"/>
            <a:ext cx="2694313" cy="1981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099" name="Picture 3" descr="C:\Users\polar\Downloads\IMAG0558.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770" y="1277164"/>
            <a:ext cx="4229314" cy="23841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9660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584775"/>
          </a:xfrm>
          <a:prstGeom prst="rect">
            <a:avLst/>
          </a:prstGeom>
          <a:noFill/>
        </p:spPr>
        <p:txBody>
          <a:bodyPr wrap="square" rtlCol="0">
            <a:spAutoFit/>
          </a:bodyPr>
          <a:lstStyle/>
          <a:p>
            <a:pPr algn="ctr"/>
            <a:r>
              <a:rPr lang="en-US" sz="3200" dirty="0" smtClean="0"/>
              <a:t>POLAR Group</a:t>
            </a:r>
            <a:endParaRPr lang="en-US" sz="3200" dirty="0"/>
          </a:p>
        </p:txBody>
      </p:sp>
      <p:sp>
        <p:nvSpPr>
          <p:cNvPr id="2" name="Slide Number Placeholder 1"/>
          <p:cNvSpPr>
            <a:spLocks noGrp="1"/>
          </p:cNvSpPr>
          <p:nvPr>
            <p:ph type="sldNum" sz="quarter" idx="12"/>
          </p:nvPr>
        </p:nvSpPr>
        <p:spPr/>
        <p:txBody>
          <a:bodyPr/>
          <a:lstStyle/>
          <a:p>
            <a:fld id="{8406FF7F-2C7F-4567-897B-B0C150BFE30D}" type="slidenum">
              <a:rPr lang="en-US" smtClean="0"/>
              <a:t>6</a:t>
            </a:fld>
            <a:endParaRPr lang="en-US"/>
          </a:p>
        </p:txBody>
      </p:sp>
      <p:pic>
        <p:nvPicPr>
          <p:cNvPr id="11" name="Picture 10" descr="seis.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3446"/>
            <a:ext cx="2133599" cy="1045882"/>
          </a:xfrm>
          <a:prstGeom prst="rect">
            <a:avLst/>
          </a:prstGeom>
          <a:noFill/>
          <a:ln w="9525">
            <a:noFill/>
            <a:miter lim="800000"/>
            <a:headEnd/>
            <a:tailEnd/>
          </a:ln>
        </p:spPr>
      </p:pic>
      <p:cxnSp>
        <p:nvCxnSpPr>
          <p:cNvPr id="12" name="Straight Connector 11"/>
          <p:cNvCxnSpPr/>
          <p:nvPr/>
        </p:nvCxnSpPr>
        <p:spPr>
          <a:xfrm>
            <a:off x="2131219" y="570485"/>
            <a:ext cx="701278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C:\Users\jhebert\Downloads\IMG_20160315_170519709_HD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6918" y="2731610"/>
            <a:ext cx="6730164" cy="37888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19150" y="1032435"/>
            <a:ext cx="6324600" cy="1508105"/>
          </a:xfrm>
          <a:prstGeom prst="rect">
            <a:avLst/>
          </a:prstGeom>
          <a:noFill/>
        </p:spPr>
        <p:txBody>
          <a:bodyPr wrap="square" rtlCol="0">
            <a:spAutoFit/>
          </a:bodyPr>
          <a:lstStyle/>
          <a:p>
            <a:r>
              <a:rPr lang="en-US" sz="2000" b="1" dirty="0" smtClean="0"/>
              <a:t>Dedicated cold Testing Room</a:t>
            </a:r>
            <a:r>
              <a:rPr lang="en-US" dirty="0" smtClean="0"/>
              <a:t>:</a:t>
            </a:r>
          </a:p>
          <a:p>
            <a:pPr marL="742950" lvl="1" indent="-285750">
              <a:buFont typeface="Arial" panose="020B0604020202020204" pitchFamily="34" charset="0"/>
              <a:buChar char="•"/>
            </a:pPr>
            <a:r>
              <a:rPr lang="en-US" dirty="0" smtClean="0"/>
              <a:t>Warehouse climate control insufficient for summer freezer operation </a:t>
            </a:r>
          </a:p>
          <a:p>
            <a:pPr marL="742950" lvl="1" indent="-285750">
              <a:buFont typeface="Arial" panose="020B0604020202020204" pitchFamily="34" charset="0"/>
              <a:buChar char="•"/>
            </a:pPr>
            <a:r>
              <a:rPr lang="en-US" dirty="0" smtClean="0"/>
              <a:t>Enclosed room within warehouse with refrigerated air and heat exhaust vents </a:t>
            </a:r>
            <a:endParaRPr lang="en-US" dirty="0"/>
          </a:p>
        </p:txBody>
      </p:sp>
      <p:pic>
        <p:nvPicPr>
          <p:cNvPr id="10" name="Picture 10" descr="polar_bug.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313511"/>
            <a:ext cx="2971800" cy="1544489"/>
          </a:xfrm>
          <a:prstGeom prst="rect">
            <a:avLst/>
          </a:prstGeom>
          <a:noFill/>
          <a:ln w="9525">
            <a:noFill/>
            <a:miter lim="800000"/>
            <a:headEnd/>
            <a:tailEnd/>
          </a:ln>
        </p:spPr>
      </p:pic>
    </p:spTree>
    <p:extLst>
      <p:ext uri="{BB962C8B-B14F-4D97-AF65-F5344CB8AC3E}">
        <p14:creationId xmlns:p14="http://schemas.microsoft.com/office/powerpoint/2010/main" val="39371031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584775"/>
          </a:xfrm>
          <a:prstGeom prst="rect">
            <a:avLst/>
          </a:prstGeom>
          <a:noFill/>
        </p:spPr>
        <p:txBody>
          <a:bodyPr wrap="square" rtlCol="0">
            <a:spAutoFit/>
          </a:bodyPr>
          <a:lstStyle/>
          <a:p>
            <a:pPr algn="ctr"/>
            <a:r>
              <a:rPr lang="en-US" sz="3200" dirty="0" err="1" smtClean="0"/>
              <a:t>Iriduim</a:t>
            </a:r>
            <a:r>
              <a:rPr lang="en-US" sz="3200" dirty="0" smtClean="0"/>
              <a:t> Pilot</a:t>
            </a:r>
            <a:endParaRPr lang="en-US" sz="3200" dirty="0"/>
          </a:p>
        </p:txBody>
      </p:sp>
      <p:sp>
        <p:nvSpPr>
          <p:cNvPr id="2" name="Slide Number Placeholder 1"/>
          <p:cNvSpPr>
            <a:spLocks noGrp="1"/>
          </p:cNvSpPr>
          <p:nvPr>
            <p:ph type="sldNum" sz="quarter" idx="12"/>
          </p:nvPr>
        </p:nvSpPr>
        <p:spPr/>
        <p:txBody>
          <a:bodyPr/>
          <a:lstStyle/>
          <a:p>
            <a:fld id="{8406FF7F-2C7F-4567-897B-B0C150BFE30D}" type="slidenum">
              <a:rPr lang="en-US" smtClean="0"/>
              <a:t>7</a:t>
            </a:fld>
            <a:endParaRPr lang="en-US"/>
          </a:p>
        </p:txBody>
      </p:sp>
      <p:pic>
        <p:nvPicPr>
          <p:cNvPr id="10" name="Picture 10" descr="polar_bug.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5313510"/>
            <a:ext cx="2971800" cy="1544489"/>
          </a:xfrm>
          <a:prstGeom prst="rect">
            <a:avLst/>
          </a:prstGeom>
          <a:noFill/>
          <a:ln w="9525">
            <a:noFill/>
            <a:miter lim="800000"/>
            <a:headEnd/>
            <a:tailEnd/>
          </a:ln>
        </p:spPr>
      </p:pic>
      <p:pic>
        <p:nvPicPr>
          <p:cNvPr id="11" name="Picture 10" descr="seis.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13446"/>
            <a:ext cx="2133599" cy="1045882"/>
          </a:xfrm>
          <a:prstGeom prst="rect">
            <a:avLst/>
          </a:prstGeom>
          <a:noFill/>
          <a:ln w="9525">
            <a:noFill/>
            <a:miter lim="800000"/>
            <a:headEnd/>
            <a:tailEnd/>
          </a:ln>
        </p:spPr>
      </p:pic>
      <p:cxnSp>
        <p:nvCxnSpPr>
          <p:cNvPr id="12" name="Straight Connector 11"/>
          <p:cNvCxnSpPr/>
          <p:nvPr/>
        </p:nvCxnSpPr>
        <p:spPr>
          <a:xfrm>
            <a:off x="2131219" y="570485"/>
            <a:ext cx="701278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59449" y="1032436"/>
            <a:ext cx="8825102" cy="1015663"/>
          </a:xfrm>
          <a:prstGeom prst="rect">
            <a:avLst/>
          </a:prstGeom>
          <a:noFill/>
        </p:spPr>
        <p:txBody>
          <a:bodyPr wrap="square" rtlCol="0">
            <a:spAutoFit/>
          </a:bodyPr>
          <a:lstStyle/>
          <a:p>
            <a:r>
              <a:rPr lang="en-US" sz="2000" dirty="0" smtClean="0"/>
              <a:t>Funding was obtained from the </a:t>
            </a:r>
            <a:r>
              <a:rPr lang="en-US" sz="2000" b="1" dirty="0" smtClean="0"/>
              <a:t>Greenland Ice Sheet Monitoring Network </a:t>
            </a:r>
            <a:r>
              <a:rPr lang="en-US" sz="2000" dirty="0" smtClean="0"/>
              <a:t>(GLISN) for the testing of an </a:t>
            </a:r>
            <a:r>
              <a:rPr lang="en-US" sz="2000" b="1" dirty="0" smtClean="0"/>
              <a:t>Iridium Pilot </a:t>
            </a:r>
            <a:r>
              <a:rPr lang="en-US" sz="2000" dirty="0" smtClean="0"/>
              <a:t>system</a:t>
            </a:r>
            <a:r>
              <a:rPr lang="en-US" sz="2000" b="1" dirty="0" smtClean="0"/>
              <a:t> </a:t>
            </a:r>
            <a:r>
              <a:rPr lang="en-US" sz="2000" dirty="0" smtClean="0"/>
              <a:t>in interest of expanding “real-time” telemetry capability utilizing</a:t>
            </a:r>
            <a:r>
              <a:rPr lang="en-US" sz="2000" b="1" dirty="0" smtClean="0"/>
              <a:t> </a:t>
            </a:r>
            <a:r>
              <a:rPr lang="en-US" sz="2000" dirty="0" smtClean="0"/>
              <a:t>Iridium</a:t>
            </a:r>
            <a:r>
              <a:rPr lang="en-US" sz="2000" b="1" dirty="0" smtClean="0"/>
              <a:t> </a:t>
            </a:r>
            <a:r>
              <a:rPr lang="en-US" sz="2000" b="1" dirty="0" err="1" smtClean="0"/>
              <a:t>OpenPort</a:t>
            </a:r>
            <a:r>
              <a:rPr lang="en-US" sz="2000" b="1" dirty="0" smtClean="0"/>
              <a:t> </a:t>
            </a:r>
            <a:r>
              <a:rPr lang="en-US" sz="2000" dirty="0" smtClean="0"/>
              <a:t>service.</a:t>
            </a:r>
            <a:r>
              <a:rPr lang="en-US" sz="2000" b="1" dirty="0" smtClean="0"/>
              <a:t> </a:t>
            </a:r>
            <a:r>
              <a:rPr lang="en-US" sz="2000" dirty="0"/>
              <a:t> </a:t>
            </a:r>
            <a:endParaRPr lang="en-US" sz="2000" dirty="0" smtClean="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7068" y="2266950"/>
            <a:ext cx="5777483" cy="4349187"/>
          </a:xfrm>
          <a:prstGeom prst="rect">
            <a:avLst/>
          </a:prstGeom>
        </p:spPr>
      </p:pic>
      <p:sp>
        <p:nvSpPr>
          <p:cNvPr id="6" name="TextBox 5"/>
          <p:cNvSpPr txBox="1"/>
          <p:nvPr/>
        </p:nvSpPr>
        <p:spPr>
          <a:xfrm>
            <a:off x="-368111" y="2266950"/>
            <a:ext cx="3926388" cy="3693319"/>
          </a:xfrm>
          <a:prstGeom prst="rect">
            <a:avLst/>
          </a:prstGeom>
          <a:noFill/>
        </p:spPr>
        <p:txBody>
          <a:bodyPr wrap="square" rtlCol="0">
            <a:spAutoFit/>
          </a:bodyPr>
          <a:lstStyle/>
          <a:p>
            <a:pPr marL="800100" lvl="1" indent="-342900">
              <a:lnSpc>
                <a:spcPct val="150000"/>
              </a:lnSpc>
              <a:buFont typeface="Arial" panose="020B0604020202020204" pitchFamily="34" charset="0"/>
              <a:buChar char="•"/>
            </a:pPr>
            <a:r>
              <a:rPr lang="en-US" dirty="0"/>
              <a:t>Designed as an expanded Iridium communication device for Marine applications</a:t>
            </a:r>
          </a:p>
          <a:p>
            <a:pPr marL="800100" lvl="1" indent="-342900">
              <a:lnSpc>
                <a:spcPct val="150000"/>
              </a:lnSpc>
              <a:buFont typeface="Arial" panose="020B0604020202020204" pitchFamily="34" charset="0"/>
              <a:buChar char="•"/>
            </a:pPr>
            <a:r>
              <a:rPr lang="en-US" dirty="0"/>
              <a:t>Up to </a:t>
            </a:r>
            <a:r>
              <a:rPr lang="en-US" dirty="0" smtClean="0"/>
              <a:t>15KB/sec transmission </a:t>
            </a:r>
            <a:r>
              <a:rPr lang="en-US" dirty="0"/>
              <a:t>(3</a:t>
            </a:r>
            <a:r>
              <a:rPr lang="en-US" baseline="30000" dirty="0"/>
              <a:t>rd</a:t>
            </a:r>
            <a:r>
              <a:rPr lang="en-US" dirty="0"/>
              <a:t> party tested</a:t>
            </a:r>
            <a:r>
              <a:rPr lang="en-US" dirty="0" smtClean="0"/>
              <a:t>),  compared with ~250 Bytes/sec running  </a:t>
            </a:r>
            <a:r>
              <a:rPr lang="en-US" dirty="0"/>
              <a:t>to </a:t>
            </a:r>
            <a:r>
              <a:rPr lang="en-US" dirty="0" smtClean="0"/>
              <a:t>RUDICS on current hardware (XI-100) </a:t>
            </a:r>
            <a:endParaRPr lang="en-US" dirty="0"/>
          </a:p>
          <a:p>
            <a:endParaRPr lang="en-US" dirty="0"/>
          </a:p>
        </p:txBody>
      </p:sp>
    </p:spTree>
    <p:extLst>
      <p:ext uri="{BB962C8B-B14F-4D97-AF65-F5344CB8AC3E}">
        <p14:creationId xmlns:p14="http://schemas.microsoft.com/office/powerpoint/2010/main" val="16585265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584775"/>
          </a:xfrm>
          <a:prstGeom prst="rect">
            <a:avLst/>
          </a:prstGeom>
          <a:noFill/>
        </p:spPr>
        <p:txBody>
          <a:bodyPr wrap="square" rtlCol="0">
            <a:spAutoFit/>
          </a:bodyPr>
          <a:lstStyle/>
          <a:p>
            <a:pPr algn="ctr"/>
            <a:r>
              <a:rPr lang="en-US" sz="3200" dirty="0" err="1" smtClean="0"/>
              <a:t>Iriduim</a:t>
            </a:r>
            <a:r>
              <a:rPr lang="en-US" sz="3200" dirty="0" smtClean="0"/>
              <a:t> Pilot</a:t>
            </a:r>
            <a:endParaRPr lang="en-US" sz="3200" dirty="0"/>
          </a:p>
        </p:txBody>
      </p:sp>
      <p:sp>
        <p:nvSpPr>
          <p:cNvPr id="2" name="Slide Number Placeholder 1"/>
          <p:cNvSpPr>
            <a:spLocks noGrp="1"/>
          </p:cNvSpPr>
          <p:nvPr>
            <p:ph type="sldNum" sz="quarter" idx="12"/>
          </p:nvPr>
        </p:nvSpPr>
        <p:spPr/>
        <p:txBody>
          <a:bodyPr/>
          <a:lstStyle/>
          <a:p>
            <a:fld id="{8406FF7F-2C7F-4567-897B-B0C150BFE30D}" type="slidenum">
              <a:rPr lang="en-US" smtClean="0"/>
              <a:t>8</a:t>
            </a:fld>
            <a:endParaRPr lang="en-US"/>
          </a:p>
        </p:txBody>
      </p:sp>
      <p:pic>
        <p:nvPicPr>
          <p:cNvPr id="11" name="Picture 10" descr="seis.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3446"/>
            <a:ext cx="2133599" cy="1045882"/>
          </a:xfrm>
          <a:prstGeom prst="rect">
            <a:avLst/>
          </a:prstGeom>
          <a:noFill/>
          <a:ln w="9525">
            <a:noFill/>
            <a:miter lim="800000"/>
            <a:headEnd/>
            <a:tailEnd/>
          </a:ln>
        </p:spPr>
      </p:pic>
      <p:cxnSp>
        <p:nvCxnSpPr>
          <p:cNvPr id="12" name="Straight Connector 11"/>
          <p:cNvCxnSpPr/>
          <p:nvPr/>
        </p:nvCxnSpPr>
        <p:spPr>
          <a:xfrm>
            <a:off x="2131219" y="570485"/>
            <a:ext cx="701278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 y="1032436"/>
            <a:ext cx="5826909" cy="4981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0" descr="polar_bug.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313511"/>
            <a:ext cx="2971800" cy="1544489"/>
          </a:xfrm>
          <a:prstGeom prst="rect">
            <a:avLst/>
          </a:prstGeom>
          <a:noFill/>
          <a:ln w="9525">
            <a:noFill/>
            <a:miter lim="800000"/>
            <a:headEnd/>
            <a:tailEnd/>
          </a:ln>
        </p:spPr>
      </p:pic>
      <p:sp>
        <p:nvSpPr>
          <p:cNvPr id="4" name="TextBox 3"/>
          <p:cNvSpPr txBox="1"/>
          <p:nvPr/>
        </p:nvSpPr>
        <p:spPr>
          <a:xfrm>
            <a:off x="5981700" y="1032436"/>
            <a:ext cx="2971800" cy="3739485"/>
          </a:xfrm>
          <a:prstGeom prst="rect">
            <a:avLst/>
          </a:prstGeom>
          <a:noFill/>
        </p:spPr>
        <p:txBody>
          <a:bodyPr wrap="square" rtlCol="0">
            <a:spAutoFit/>
          </a:bodyPr>
          <a:lstStyle/>
          <a:p>
            <a:pPr>
              <a:lnSpc>
                <a:spcPct val="150000"/>
              </a:lnSpc>
            </a:pPr>
            <a:r>
              <a:rPr lang="en-US" sz="2000" b="1" dirty="0" err="1" smtClean="0"/>
              <a:t>Xeos</a:t>
            </a:r>
            <a:r>
              <a:rPr lang="en-US" sz="2000" b="1" dirty="0" smtClean="0"/>
              <a:t> Integration</a:t>
            </a:r>
          </a:p>
          <a:p>
            <a:pPr marL="285750" indent="-285750">
              <a:lnSpc>
                <a:spcPct val="150000"/>
              </a:lnSpc>
              <a:buFont typeface="Arial" panose="020B0604020202020204" pitchFamily="34" charset="0"/>
              <a:buChar char="•"/>
            </a:pPr>
            <a:r>
              <a:rPr lang="en-US" dirty="0" smtClean="0"/>
              <a:t>XI-202 acts as controller for relay box, powering system at set time intervals</a:t>
            </a:r>
          </a:p>
          <a:p>
            <a:pPr marL="285750" indent="-285750">
              <a:lnSpc>
                <a:spcPct val="150000"/>
              </a:lnSpc>
              <a:buFont typeface="Arial" panose="020B0604020202020204" pitchFamily="34" charset="0"/>
              <a:buChar char="•"/>
            </a:pPr>
            <a:r>
              <a:rPr lang="en-US" dirty="0" smtClean="0"/>
              <a:t>Relay box controls power to Iridium “Below Deck Unit” (BDU)</a:t>
            </a:r>
          </a:p>
          <a:p>
            <a:endParaRPr lang="en-US" dirty="0"/>
          </a:p>
        </p:txBody>
      </p:sp>
    </p:spTree>
    <p:extLst>
      <p:ext uri="{BB962C8B-B14F-4D97-AF65-F5344CB8AC3E}">
        <p14:creationId xmlns:p14="http://schemas.microsoft.com/office/powerpoint/2010/main" val="23321599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584775"/>
          </a:xfrm>
          <a:prstGeom prst="rect">
            <a:avLst/>
          </a:prstGeom>
          <a:noFill/>
        </p:spPr>
        <p:txBody>
          <a:bodyPr wrap="square" rtlCol="0">
            <a:spAutoFit/>
          </a:bodyPr>
          <a:lstStyle/>
          <a:p>
            <a:pPr algn="ctr"/>
            <a:r>
              <a:rPr lang="en-US" sz="3200" dirty="0" err="1" smtClean="0"/>
              <a:t>Iriduim</a:t>
            </a:r>
            <a:r>
              <a:rPr lang="en-US" sz="3200" dirty="0" smtClean="0"/>
              <a:t> Pilot</a:t>
            </a:r>
            <a:endParaRPr lang="en-US" sz="3200" dirty="0"/>
          </a:p>
        </p:txBody>
      </p:sp>
      <p:sp>
        <p:nvSpPr>
          <p:cNvPr id="2" name="Slide Number Placeholder 1"/>
          <p:cNvSpPr>
            <a:spLocks noGrp="1"/>
          </p:cNvSpPr>
          <p:nvPr>
            <p:ph type="sldNum" sz="quarter" idx="12"/>
          </p:nvPr>
        </p:nvSpPr>
        <p:spPr/>
        <p:txBody>
          <a:bodyPr/>
          <a:lstStyle/>
          <a:p>
            <a:fld id="{8406FF7F-2C7F-4567-897B-B0C150BFE30D}" type="slidenum">
              <a:rPr lang="en-US" smtClean="0"/>
              <a:t>9</a:t>
            </a:fld>
            <a:endParaRPr lang="en-US"/>
          </a:p>
        </p:txBody>
      </p:sp>
      <p:pic>
        <p:nvPicPr>
          <p:cNvPr id="10" name="Picture 10" descr="polar_bug.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313511"/>
            <a:ext cx="2971800" cy="1544489"/>
          </a:xfrm>
          <a:prstGeom prst="rect">
            <a:avLst/>
          </a:prstGeom>
          <a:noFill/>
          <a:ln w="9525">
            <a:noFill/>
            <a:miter lim="800000"/>
            <a:headEnd/>
            <a:tailEnd/>
          </a:ln>
        </p:spPr>
      </p:pic>
      <p:pic>
        <p:nvPicPr>
          <p:cNvPr id="11" name="Picture 10" descr="seis.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13446"/>
            <a:ext cx="2133599" cy="1045882"/>
          </a:xfrm>
          <a:prstGeom prst="rect">
            <a:avLst/>
          </a:prstGeom>
          <a:noFill/>
          <a:ln w="9525">
            <a:noFill/>
            <a:miter lim="800000"/>
            <a:headEnd/>
            <a:tailEnd/>
          </a:ln>
        </p:spPr>
      </p:pic>
      <p:cxnSp>
        <p:nvCxnSpPr>
          <p:cNvPr id="12" name="Straight Connector 11"/>
          <p:cNvCxnSpPr/>
          <p:nvPr/>
        </p:nvCxnSpPr>
        <p:spPr>
          <a:xfrm>
            <a:off x="2131219" y="570485"/>
            <a:ext cx="701278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36168" y="931815"/>
            <a:ext cx="8871663" cy="1938992"/>
          </a:xfrm>
          <a:prstGeom prst="rect">
            <a:avLst/>
          </a:prstGeom>
          <a:noFill/>
        </p:spPr>
        <p:txBody>
          <a:bodyPr wrap="square" rtlCol="0">
            <a:spAutoFit/>
          </a:bodyPr>
          <a:lstStyle/>
          <a:p>
            <a:r>
              <a:rPr lang="en-US" sz="2000" b="1" dirty="0" smtClean="0">
                <a:latin typeface="+mj-lt"/>
                <a:ea typeface="+mj-ea"/>
                <a:cs typeface="+mj-cs"/>
              </a:rPr>
              <a:t>Initial Testing</a:t>
            </a:r>
          </a:p>
          <a:p>
            <a:r>
              <a:rPr lang="en-US" sz="2000" dirty="0" smtClean="0">
                <a:latin typeface="+mj-lt"/>
                <a:ea typeface="+mj-ea"/>
                <a:cs typeface="+mj-cs"/>
              </a:rPr>
              <a:t>Initial testing of an Iridium Pilot unit has been conducted at the PIC over a period of 5 days.  A Q330 system was run with a broadband seismometer attached, sampling at 40Hz and 1 Hz on 3 channels, in addition to 12 SOH channels sampling at .1 Hz.  The Pilot </a:t>
            </a:r>
            <a:r>
              <a:rPr lang="en-US" sz="2000" dirty="0">
                <a:latin typeface="+mj-lt"/>
                <a:ea typeface="+mj-ea"/>
                <a:cs typeface="+mj-cs"/>
              </a:rPr>
              <a:t> </a:t>
            </a:r>
            <a:r>
              <a:rPr lang="en-US" sz="2000" dirty="0" smtClean="0">
                <a:latin typeface="+mj-lt"/>
                <a:ea typeface="+mj-ea"/>
                <a:cs typeface="+mj-cs"/>
              </a:rPr>
              <a:t>timers were set for 4 25 minute sessions per day.  Power and data throughput data was collected over the 5 day period.</a:t>
            </a:r>
            <a:endParaRPr lang="en-US" sz="2000" dirty="0">
              <a:latin typeface="+mj-lt"/>
              <a:ea typeface="+mj-ea"/>
              <a:cs typeface="+mj-cs"/>
            </a:endParaRP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0826" y="3181350"/>
            <a:ext cx="4043226" cy="30324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36168" y="3066060"/>
            <a:ext cx="4726170" cy="2862322"/>
          </a:xfrm>
          <a:prstGeom prst="rect">
            <a:avLst/>
          </a:prstGeom>
          <a:noFill/>
        </p:spPr>
        <p:txBody>
          <a:bodyPr wrap="square" rtlCol="0">
            <a:spAutoFit/>
          </a:bodyPr>
          <a:lstStyle/>
          <a:p>
            <a:r>
              <a:rPr lang="en-US" b="1" dirty="0" smtClean="0"/>
              <a:t>Initial Results:</a:t>
            </a:r>
          </a:p>
          <a:p>
            <a:pPr marL="285750" indent="-285750">
              <a:buFont typeface="Arial" panose="020B0604020202020204" pitchFamily="34" charset="0"/>
              <a:buChar char="•"/>
            </a:pPr>
            <a:r>
              <a:rPr lang="en-US" dirty="0" smtClean="0"/>
              <a:t>Power</a:t>
            </a:r>
            <a:r>
              <a:rPr lang="en-US" dirty="0" smtClean="0"/>
              <a:t>:</a:t>
            </a:r>
          </a:p>
          <a:p>
            <a:pPr marL="742950" lvl="1" indent="-285750">
              <a:buFont typeface="Arial" panose="020B0604020202020204" pitchFamily="34" charset="0"/>
              <a:buChar char="•"/>
            </a:pPr>
            <a:r>
              <a:rPr lang="en-US" dirty="0"/>
              <a:t>25.4W Average recorded power when Pilot is </a:t>
            </a:r>
            <a:r>
              <a:rPr lang="en-US" dirty="0" smtClean="0"/>
              <a:t>on</a:t>
            </a:r>
            <a:endParaRPr lang="en-US" dirty="0" smtClean="0"/>
          </a:p>
          <a:p>
            <a:pPr marL="742950" lvl="1" indent="-285750">
              <a:buFont typeface="Arial" panose="020B0604020202020204" pitchFamily="34" charset="0"/>
              <a:buChar char="•"/>
            </a:pPr>
            <a:r>
              <a:rPr lang="en-US" dirty="0" smtClean="0"/>
              <a:t> 1.8W average over 24hr period</a:t>
            </a:r>
          </a:p>
          <a:p>
            <a:pPr marL="285750" indent="-285750">
              <a:buFont typeface="Arial" panose="020B0604020202020204" pitchFamily="34" charset="0"/>
              <a:buChar char="•"/>
            </a:pPr>
            <a:r>
              <a:rPr lang="en-US" dirty="0" smtClean="0"/>
              <a:t>Data </a:t>
            </a:r>
            <a:r>
              <a:rPr lang="en-US" dirty="0" smtClean="0"/>
              <a:t>Rates:</a:t>
            </a:r>
          </a:p>
          <a:p>
            <a:pPr marL="742950" lvl="1" indent="-285750">
              <a:buFont typeface="Arial" panose="020B0604020202020204" pitchFamily="34" charset="0"/>
              <a:buChar char="•"/>
            </a:pPr>
            <a:r>
              <a:rPr lang="en-US" dirty="0" smtClean="0"/>
              <a:t>11.7 MB/day moved (</a:t>
            </a:r>
            <a:r>
              <a:rPr lang="en-US" dirty="0" err="1" smtClean="0"/>
              <a:t>Tx</a:t>
            </a:r>
            <a:r>
              <a:rPr lang="en-US" dirty="0" smtClean="0"/>
              <a:t>-Rx, from Pilot web interface)</a:t>
            </a:r>
            <a:endParaRPr lang="en-US" dirty="0" smtClean="0">
              <a:solidFill>
                <a:srgbClr val="FF0000"/>
              </a:solidFill>
            </a:endParaRPr>
          </a:p>
          <a:p>
            <a:pPr marL="742950" lvl="1" indent="-285750">
              <a:buFont typeface="Arial" panose="020B0604020202020204" pitchFamily="34" charset="0"/>
              <a:buChar char="•"/>
            </a:pPr>
            <a:r>
              <a:rPr lang="en-US" dirty="0" smtClean="0"/>
              <a:t>2.3 KB/sec average throughput*</a:t>
            </a:r>
          </a:p>
          <a:p>
            <a:pPr marL="285750" indent="-285750">
              <a:buFont typeface="Arial" panose="020B0604020202020204" pitchFamily="34" charset="0"/>
              <a:buChar char="•"/>
            </a:pPr>
            <a:endParaRPr lang="en-US" dirty="0"/>
          </a:p>
        </p:txBody>
      </p:sp>
      <p:sp>
        <p:nvSpPr>
          <p:cNvPr id="4" name="TextBox 3"/>
          <p:cNvSpPr txBox="1"/>
          <p:nvPr/>
        </p:nvSpPr>
        <p:spPr>
          <a:xfrm>
            <a:off x="2006358" y="5592971"/>
            <a:ext cx="2806218" cy="800219"/>
          </a:xfrm>
          <a:prstGeom prst="rect">
            <a:avLst/>
          </a:prstGeom>
          <a:noFill/>
        </p:spPr>
        <p:txBody>
          <a:bodyPr wrap="square" rtlCol="0">
            <a:spAutoFit/>
          </a:bodyPr>
          <a:lstStyle/>
          <a:p>
            <a:r>
              <a:rPr lang="en-US" dirty="0"/>
              <a:t> </a:t>
            </a:r>
            <a:r>
              <a:rPr lang="en-US" sz="1400" dirty="0"/>
              <a:t>*</a:t>
            </a:r>
            <a:r>
              <a:rPr lang="en-US" sz="1400" dirty="0" smtClean="0"/>
              <a:t>Published </a:t>
            </a:r>
            <a:r>
              <a:rPr lang="en-US" sz="1400" dirty="0"/>
              <a:t>rates, confirmed by testing   should be closer to </a:t>
            </a:r>
            <a:r>
              <a:rPr lang="en-US" sz="1400" dirty="0" smtClean="0"/>
              <a:t>15KB/s</a:t>
            </a:r>
            <a:r>
              <a:rPr lang="en-US" sz="1400" dirty="0"/>
              <a:t>.  System needs optimization </a:t>
            </a:r>
          </a:p>
        </p:txBody>
      </p:sp>
    </p:spTree>
    <p:extLst>
      <p:ext uri="{BB962C8B-B14F-4D97-AF65-F5344CB8AC3E}">
        <p14:creationId xmlns:p14="http://schemas.microsoft.com/office/powerpoint/2010/main" val="16833416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23113</TotalTime>
  <Words>3973</Words>
  <Application>Microsoft Office PowerPoint</Application>
  <PresentationFormat>On-screen Show (4:3)</PresentationFormat>
  <Paragraphs>394</Paragraphs>
  <Slides>32</Slides>
  <Notes>30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MS Mincho</vt:lpstr>
      <vt:lpstr>Arial</vt:lpstr>
      <vt:lpstr>Calibri</vt:lpstr>
      <vt:lpstr>Cambria</vt:lpstr>
      <vt:lpstr>Symbol</vt:lpstr>
      <vt:lpstr>Times New Roman</vt:lpstr>
      <vt:lpstr>Office Theme</vt:lpstr>
      <vt:lpstr>Advances in Remote Seismic Station Technology</vt:lpstr>
      <vt:lpstr>PowerPoint Presentation</vt:lpstr>
      <vt:lpstr>Program for Array Seismic Studies of the Continental Lithosphere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Due to increasing demand/interest in Air Alkaline Batteries, PASSCAL has been testing cells in a variety of conditions to verify characteristics.  </vt:lpstr>
      <vt:lpstr>DC-DC convertor:  In an attempt to bypass the cold weather limitations of Aircells, PASSCAL developed a DC-DC convertor to “trickle charge” a secondary battery capable of sourcing more current in the cold.</vt:lpstr>
      <vt:lpstr>PowerPoint Presentation</vt:lpstr>
      <vt:lpstr>PowerPoint Presentation</vt:lpstr>
      <vt:lpstr>In an attempt to mitigate this problem, we have worked with APRS World to develop a heater/controller to attempt to keep the stations above the operating spec of the VCO.  Test units were installed at P061, a previously existing seismic station in the East Antarctic, and at our test site near Castle Rock, just North of McMurdo Station.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Advances in Remote Seismic Station Technology</dc:title>
  <dc:creator>Polar - Doug</dc:creator>
  <cp:lastModifiedBy>jhebert</cp:lastModifiedBy>
  <cp:revision>319</cp:revision>
  <dcterms:created xsi:type="dcterms:W3CDTF">2014-03-27T19:22:48Z</dcterms:created>
  <dcterms:modified xsi:type="dcterms:W3CDTF">2016-03-21T05:57:19Z</dcterms:modified>
</cp:coreProperties>
</file>