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1" r:id="rId5"/>
    <p:sldId id="273" r:id="rId6"/>
    <p:sldId id="258" r:id="rId7"/>
    <p:sldId id="259" r:id="rId8"/>
    <p:sldId id="264" r:id="rId9"/>
    <p:sldId id="260" r:id="rId10"/>
    <p:sldId id="265" r:id="rId11"/>
    <p:sldId id="266" r:id="rId12"/>
    <p:sldId id="267" r:id="rId13"/>
    <p:sldId id="261" r:id="rId14"/>
    <p:sldId id="262" r:id="rId15"/>
    <p:sldId id="269" r:id="rId16"/>
    <p:sldId id="272" r:id="rId17"/>
    <p:sldId id="26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D49FC-2A9A-48BD-98E2-90E3CA51F756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E2EFB-BA9A-4D24-9845-D293C6D48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rsworld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347.jpg"/>
          <p:cNvPicPr>
            <a:picLocks noChangeAspect="1"/>
          </p:cNvPicPr>
          <p:nvPr/>
        </p:nvPicPr>
        <p:blipFill>
          <a:blip r:embed="rId2" cstate="print"/>
          <a:srcRect r="11068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2460625"/>
          </a:xfrm>
          <a:solidFill>
            <a:schemeClr val="bg1">
              <a:alpha val="68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APRS World WT10 / WT14 </a:t>
            </a:r>
            <a:b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</a:br>
            <a: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Wind Turbine Update </a:t>
            </a:r>
            <a:b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</a:br>
            <a: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for </a:t>
            </a:r>
            <a:b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</a:br>
            <a: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2016 Polar Technology Conference</a:t>
            </a:r>
            <a:endParaRPr lang="en-US" b="1" dirty="0">
              <a:ln>
                <a:solidFill>
                  <a:schemeClr val="accent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638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James Jarvis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jj@aprsworld.com</a:t>
            </a:r>
          </a:p>
        </p:txBody>
      </p:sp>
      <p:pic>
        <p:nvPicPr>
          <p:cNvPr id="4" name="Picture 3" descr="aprsworld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1909" y="5100735"/>
            <a:ext cx="2852091" cy="175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Pad Dump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Using adhesive backed silicone heat pad for dump load</a:t>
            </a:r>
          </a:p>
          <a:p>
            <a:r>
              <a:rPr lang="en-US" dirty="0" smtClean="0"/>
              <a:t>Mounts to extruded aluminum heat sink</a:t>
            </a:r>
          </a:p>
          <a:p>
            <a:r>
              <a:rPr lang="en-US" dirty="0" smtClean="0"/>
              <a:t>No exposed connections to corrode in marine environment</a:t>
            </a:r>
            <a:endParaRPr lang="en-US" dirty="0"/>
          </a:p>
        </p:txBody>
      </p:sp>
      <p:pic>
        <p:nvPicPr>
          <p:cNvPr id="5" name="Picture 4" descr="Silicone-Heater-Pad-Mat-Car-Fuel-Filter-Heater-Diesel-Heater-12V-200W-Flexible-Heating-Element-Thermal.jpg"/>
          <p:cNvPicPr>
            <a:picLocks noChangeAspect="1"/>
          </p:cNvPicPr>
          <p:nvPr/>
        </p:nvPicPr>
        <p:blipFill>
          <a:blip r:embed="rId2" cstate="print"/>
          <a:srcRect t="12438" b="29105"/>
          <a:stretch>
            <a:fillRect/>
          </a:stretch>
        </p:blipFill>
        <p:spPr>
          <a:xfrm>
            <a:off x="0" y="3276600"/>
            <a:ext cx="9144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Modbus Bridge for Weather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Added capability to PCWX for RS-485 attached Modbus devices</a:t>
            </a:r>
          </a:p>
          <a:p>
            <a:r>
              <a:rPr lang="en-US" dirty="0" smtClean="0"/>
              <a:t>Now camera can directly monitor and control charge controllers, sensors, controllers, and many other industry standard widgets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NMEA0183 for Weather Camera</a:t>
            </a:r>
            <a:endParaRPr lang="en-US" dirty="0"/>
          </a:p>
        </p:txBody>
      </p:sp>
      <p:pic>
        <p:nvPicPr>
          <p:cNvPr id="6" name="Content Placeholder 5" descr="IMG_76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2075" t="13984" r="28302"/>
          <a:stretch>
            <a:fillRect/>
          </a:stretch>
        </p:blipFill>
        <p:spPr>
          <a:xfrm>
            <a:off x="152400" y="1371600"/>
            <a:ext cx="2590800" cy="374952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971800" y="1219201"/>
            <a:ext cx="59436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Receive capability for NMEA0183 sensors</a:t>
            </a:r>
          </a:p>
          <a:p>
            <a:pPr lvl="1"/>
            <a:r>
              <a:rPr lang="en-US" dirty="0" smtClean="0"/>
              <a:t>GPS, weather stations, clocks, marine sensors, etc</a:t>
            </a:r>
          </a:p>
          <a:p>
            <a:r>
              <a:rPr lang="en-US" dirty="0" smtClean="0"/>
              <a:t>Weather camera can now consist of two parts (camera and weather multi sensor) and provide full met station</a:t>
            </a:r>
            <a:endParaRPr lang="en-US" dirty="0"/>
          </a:p>
        </p:txBody>
      </p:sp>
      <p:pic>
        <p:nvPicPr>
          <p:cNvPr id="7" name="Picture 6" descr="airmar_diag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595370"/>
            <a:ext cx="5334000" cy="3262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6488668"/>
            <a:ext cx="283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Diagram from fondriest.com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Arctic Ocean coast, Alaska for</a:t>
            </a:r>
            <a:br>
              <a:rPr lang="en-US" dirty="0" smtClean="0"/>
            </a:br>
            <a:r>
              <a:rPr lang="en-US" dirty="0" smtClean="0"/>
              <a:t>University of Alaska Fairbanks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905000"/>
          </a:xfrm>
        </p:spPr>
        <p:txBody>
          <a:bodyPr/>
          <a:lstStyle/>
          <a:p>
            <a:r>
              <a:rPr lang="en-US" dirty="0" smtClean="0"/>
              <a:t>Four WT10 wind turbine per site</a:t>
            </a:r>
          </a:p>
          <a:p>
            <a:r>
              <a:rPr lang="en-US" dirty="0" smtClean="0"/>
              <a:t>Provide season power for coastal radar</a:t>
            </a:r>
          </a:p>
          <a:p>
            <a:r>
              <a:rPr lang="en-US" dirty="0" smtClean="0"/>
              <a:t>Deployed in multiple locations along coast</a:t>
            </a:r>
            <a:endParaRPr lang="en-US" dirty="0"/>
          </a:p>
        </p:txBody>
      </p:sp>
      <p:pic>
        <p:nvPicPr>
          <p:cNvPr id="5" name="Picture 4" descr="P8050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314700"/>
            <a:ext cx="4724400" cy="3543300"/>
          </a:xfrm>
          <a:prstGeom prst="rect">
            <a:avLst/>
          </a:prstGeom>
        </p:spPr>
      </p:pic>
      <p:pic>
        <p:nvPicPr>
          <p:cNvPr id="4" name="Picture 3" descr="P80509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2800"/>
            <a:ext cx="46736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Photos by Hank </a:t>
            </a:r>
            <a:r>
              <a:rPr lang="en-US" dirty="0" err="1" smtClean="0">
                <a:solidFill>
                  <a:schemeClr val="bg1"/>
                </a:solidFill>
              </a:rPr>
              <a:t>Statscewich</a:t>
            </a:r>
            <a:r>
              <a:rPr lang="en-US" dirty="0" smtClean="0">
                <a:solidFill>
                  <a:schemeClr val="bg1"/>
                </a:solidFill>
              </a:rPr>
              <a:t> / University of Alaska      Fairbanks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 Turbine Control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Supports four turbines and internal and external temperature controlled dump loads</a:t>
            </a:r>
            <a:endParaRPr lang="en-US" dirty="0"/>
          </a:p>
        </p:txBody>
      </p:sp>
      <p:pic>
        <p:nvPicPr>
          <p:cNvPr id="4" name="Picture 3" descr="Turbine-Control-Panel-X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871216"/>
            <a:ext cx="5385840" cy="398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NOAA Climate Research Network</a:t>
            </a:r>
            <a:br>
              <a:rPr lang="en-US" dirty="0" smtClean="0"/>
            </a:br>
            <a:r>
              <a:rPr lang="en-US" dirty="0" smtClean="0"/>
              <a:t>various locations in Alaska</a:t>
            </a:r>
            <a:endParaRPr lang="en-US" dirty="0"/>
          </a:p>
        </p:txBody>
      </p:sp>
      <p:pic>
        <p:nvPicPr>
          <p:cNvPr id="5" name="Content Placeholder 4" descr="IMG_05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8444" b="32445"/>
          <a:stretch>
            <a:fillRect/>
          </a:stretch>
        </p:blipFill>
        <p:spPr>
          <a:xfrm>
            <a:off x="304800" y="1600200"/>
            <a:ext cx="8382000" cy="245872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4571999"/>
            <a:ext cx="8458200" cy="2057401"/>
          </a:xfrm>
        </p:spPr>
        <p:txBody>
          <a:bodyPr/>
          <a:lstStyle/>
          <a:p>
            <a:r>
              <a:rPr lang="en-US" dirty="0" smtClean="0"/>
              <a:t>Adding wind turbines to existing sites to increase availability </a:t>
            </a:r>
          </a:p>
          <a:p>
            <a:r>
              <a:rPr lang="en-US" dirty="0" smtClean="0"/>
              <a:t>Started with WT10 turbines and now going to WT14’s</a:t>
            </a:r>
          </a:p>
          <a:p>
            <a:r>
              <a:rPr lang="en-US" dirty="0" smtClean="0"/>
              <a:t>Replacing fuel cells where there is wind resource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114800"/>
            <a:ext cx="3681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provided by Mark Hall / NOAA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volt turbine winding</a:t>
            </a:r>
            <a:endParaRPr lang="en-US" dirty="0"/>
          </a:p>
        </p:txBody>
      </p:sp>
      <p:pic>
        <p:nvPicPr>
          <p:cNvPr id="4" name="Content Placeholder 3" descr="wt14_12v_scatter_fill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8763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Spanish Fork, UT for</a:t>
            </a:r>
            <a:br>
              <a:rPr lang="en-US" dirty="0" smtClean="0"/>
            </a:br>
            <a:r>
              <a:rPr lang="en-US" dirty="0" smtClean="0"/>
              <a:t>APRS World testing</a:t>
            </a:r>
            <a:endParaRPr lang="en-US" dirty="0"/>
          </a:p>
        </p:txBody>
      </p:sp>
      <p:pic>
        <p:nvPicPr>
          <p:cNvPr id="6" name="Content Placeholder 5" descr="20160313_0042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6981" r="39623"/>
          <a:stretch>
            <a:fillRect/>
          </a:stretch>
        </p:blipFill>
        <p:spPr>
          <a:xfrm>
            <a:off x="304800" y="1524000"/>
            <a:ext cx="3962400" cy="513604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Ongoing power performance and longevity testing</a:t>
            </a:r>
          </a:p>
          <a:p>
            <a:r>
              <a:rPr lang="en-US" dirty="0" smtClean="0"/>
              <a:t>Developing modified WT14 (WT13?) to reduce sound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rsworld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32" y="0"/>
            <a:ext cx="8999532" cy="5544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5410200"/>
            <a:ext cx="54958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hlinkClick r:id="rId3"/>
              </a:rPr>
              <a:t>www.aprsworld.com</a:t>
            </a:r>
            <a:r>
              <a:rPr lang="en-US" sz="4800" dirty="0" smtClean="0"/>
              <a:t> </a:t>
            </a:r>
          </a:p>
          <a:p>
            <a:r>
              <a:rPr lang="en-US" sz="4800" dirty="0" smtClean="0"/>
              <a:t>+1-507-454-2727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 Pole, Antarctica </a:t>
            </a:r>
            <a:br>
              <a:rPr lang="en-US" dirty="0" smtClean="0"/>
            </a:br>
            <a:r>
              <a:rPr lang="en-US" dirty="0" smtClean="0"/>
              <a:t>vicinity for IRIS/PASSCAL</a:t>
            </a:r>
            <a:endParaRPr lang="en-US" dirty="0"/>
          </a:p>
        </p:txBody>
      </p:sp>
      <p:pic>
        <p:nvPicPr>
          <p:cNvPr id="6" name="Content Placeholder 5" descr="P10009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74800"/>
            <a:ext cx="3962400" cy="52832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572000" cy="2438400"/>
          </a:xfrm>
        </p:spPr>
        <p:txBody>
          <a:bodyPr/>
          <a:lstStyle/>
          <a:p>
            <a:r>
              <a:rPr lang="en-US" dirty="0" smtClean="0"/>
              <a:t>WT10 for heating enclosure and charging 12 volt battery</a:t>
            </a:r>
          </a:p>
          <a:p>
            <a:r>
              <a:rPr lang="en-US" dirty="0" smtClean="0"/>
              <a:t>Experimental snow anchored mast</a:t>
            </a:r>
            <a:endParaRPr lang="en-US" dirty="0"/>
          </a:p>
        </p:txBody>
      </p:sp>
      <p:pic>
        <p:nvPicPr>
          <p:cNvPr id="7" name="Picture 6" descr="P10009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0" y="3810000"/>
            <a:ext cx="4064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895600"/>
            <a:ext cx="461665" cy="383258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Photos by Jason Hebert (IRIS / PASSCAL)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Panel</a:t>
            </a:r>
            <a:endParaRPr lang="en-US" dirty="0"/>
          </a:p>
        </p:txBody>
      </p:sp>
      <p:pic>
        <p:nvPicPr>
          <p:cNvPr id="6" name="Content Placeholder 5" descr="IMG_77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5094" r="3774"/>
          <a:stretch>
            <a:fillRect/>
          </a:stretch>
        </p:blipFill>
        <p:spPr>
          <a:xfrm>
            <a:off x="1295400" y="1295400"/>
            <a:ext cx="3276600" cy="2692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Charges battery</a:t>
            </a:r>
          </a:p>
          <a:p>
            <a:r>
              <a:rPr lang="en-US" dirty="0" smtClean="0"/>
              <a:t>Heats enclosure until set point is obtained</a:t>
            </a:r>
          </a:p>
          <a:p>
            <a:r>
              <a:rPr lang="en-US" dirty="0" smtClean="0"/>
              <a:t>Dumps excess power to dump load on turbine mast</a:t>
            </a:r>
          </a:p>
          <a:p>
            <a:r>
              <a:rPr lang="en-US" dirty="0" smtClean="0"/>
              <a:t>Incorporates all turbine control panel electronics</a:t>
            </a:r>
          </a:p>
          <a:p>
            <a:pPr lvl="1"/>
            <a:r>
              <a:rPr lang="en-US" dirty="0" smtClean="0"/>
              <a:t>stop switch, rectifier, power distribution, circuit breakers, dump controllers</a:t>
            </a:r>
          </a:p>
        </p:txBody>
      </p:sp>
      <p:pic>
        <p:nvPicPr>
          <p:cNvPr id="8" name="Picture 7" descr="IMG_7802.jpg"/>
          <p:cNvPicPr>
            <a:picLocks noChangeAspect="1"/>
          </p:cNvPicPr>
          <p:nvPr/>
        </p:nvPicPr>
        <p:blipFill>
          <a:blip r:embed="rId3" cstate="print"/>
          <a:srcRect l="22290" r="31106"/>
          <a:stretch>
            <a:fillRect/>
          </a:stretch>
        </p:blipFill>
        <p:spPr>
          <a:xfrm>
            <a:off x="0" y="2895600"/>
            <a:ext cx="1628987" cy="3962400"/>
          </a:xfrm>
          <a:prstGeom prst="rect">
            <a:avLst/>
          </a:prstGeom>
        </p:spPr>
      </p:pic>
      <p:pic>
        <p:nvPicPr>
          <p:cNvPr id="9" name="Picture 8" descr="IMG_7805.jpg"/>
          <p:cNvPicPr>
            <a:picLocks noChangeAspect="1"/>
          </p:cNvPicPr>
          <p:nvPr/>
        </p:nvPicPr>
        <p:blipFill>
          <a:blip r:embed="rId4" cstate="print"/>
          <a:srcRect l="14167" t="22500" r="19167" b="12500"/>
          <a:stretch>
            <a:fillRect/>
          </a:stretch>
        </p:blipFill>
        <p:spPr>
          <a:xfrm>
            <a:off x="1752600" y="4419600"/>
            <a:ext cx="3282461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Weather WTAPRS Turbine</a:t>
            </a:r>
            <a:endParaRPr lang="en-US" dirty="0"/>
          </a:p>
        </p:txBody>
      </p:sp>
      <p:pic>
        <p:nvPicPr>
          <p:cNvPr id="5" name="Content Placeholder 4" descr="molykote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7920"/>
            <a:ext cx="4038600" cy="40305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Replaced grease in all bearings with Dow Molykote 33 low temperature grease</a:t>
            </a:r>
          </a:p>
          <a:p>
            <a:r>
              <a:rPr lang="en-US" dirty="0" smtClean="0"/>
              <a:t>Removed seals and used ultrasonic cleaner and Simple Green to remove original grease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at South Pole</a:t>
            </a:r>
            <a:endParaRPr lang="en-US" dirty="0"/>
          </a:p>
        </p:txBody>
      </p:sp>
      <p:pic>
        <p:nvPicPr>
          <p:cNvPr id="7" name="Content Placeholder 6" descr="P061_temperatur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8610600" cy="3198631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4724401"/>
            <a:ext cx="8610600" cy="190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Primary objective is to heat enclosure to keep oscillator warm enough</a:t>
            </a:r>
          </a:p>
          <a:p>
            <a:r>
              <a:rPr lang="en-US" dirty="0" smtClean="0"/>
              <a:t>With sun down, any heating is from the wind turbine</a:t>
            </a:r>
          </a:p>
          <a:p>
            <a:r>
              <a:rPr lang="en-US" dirty="0" smtClean="0"/>
              <a:t>Limited wind at these sites. WT14 may be better.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6488668"/>
            <a:ext cx="716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Live data at https://xeos.passcal.nmt.edu/cgi-bin/details.cgi?stationid=1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McMurdo, Antarctica vicinity for </a:t>
            </a:r>
            <a:br>
              <a:rPr lang="en-US" dirty="0" smtClean="0"/>
            </a:br>
            <a:r>
              <a:rPr lang="en-US" dirty="0" smtClean="0"/>
              <a:t>IRIS/PASSCAL</a:t>
            </a:r>
            <a:endParaRPr lang="en-US" dirty="0"/>
          </a:p>
        </p:txBody>
      </p:sp>
      <p:pic>
        <p:nvPicPr>
          <p:cNvPr id="4" name="Content Placeholder 3" descr="IMG_20160206_1659089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8681565" cy="4887400"/>
          </a:xfrm>
        </p:spPr>
      </p:pic>
      <p:sp>
        <p:nvSpPr>
          <p:cNvPr id="5" name="TextBox 4"/>
          <p:cNvSpPr txBox="1"/>
          <p:nvPr/>
        </p:nvSpPr>
        <p:spPr>
          <a:xfrm>
            <a:off x="4800600" y="1905000"/>
            <a:ext cx="391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Photo by Jason Hebert (IRIS / PASSCAL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488668"/>
            <a:ext cx="716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Live data at https://xeos.passcal.nmt.edu/cgi-bin/details.cgi?stationid=341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Bering Glacier, AK for </a:t>
            </a:r>
            <a:br>
              <a:rPr lang="en-US" dirty="0" smtClean="0"/>
            </a:br>
            <a:r>
              <a:rPr lang="en-US" dirty="0" smtClean="0"/>
              <a:t>Alaska Earthquake Center</a:t>
            </a:r>
            <a:endParaRPr lang="en-US" dirty="0"/>
          </a:p>
        </p:txBody>
      </p:sp>
      <p:pic>
        <p:nvPicPr>
          <p:cNvPr id="6" name="Content Placeholder 5" descr="IMG_14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8000"/>
          <a:stretch>
            <a:fillRect/>
          </a:stretch>
        </p:blipFill>
        <p:spPr>
          <a:xfrm>
            <a:off x="3871784" y="1752600"/>
            <a:ext cx="5272216" cy="27432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3657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WT10 installed on existing communications tower</a:t>
            </a:r>
          </a:p>
          <a:p>
            <a:r>
              <a:rPr lang="en-US" dirty="0" smtClean="0"/>
              <a:t>Supplementing PV that wasn’t meeting energy needs in winter months</a:t>
            </a:r>
          </a:p>
          <a:p>
            <a:r>
              <a:rPr lang="en-US" dirty="0" smtClean="0"/>
              <a:t>With turbine, system availability this winter was 100%!</a:t>
            </a:r>
            <a:endParaRPr lang="en-US" dirty="0"/>
          </a:p>
        </p:txBody>
      </p:sp>
      <p:pic>
        <p:nvPicPr>
          <p:cNvPr id="7" name="Picture 6" descr="IMG_1513.jpg"/>
          <p:cNvPicPr>
            <a:picLocks noChangeAspect="1"/>
          </p:cNvPicPr>
          <p:nvPr/>
        </p:nvPicPr>
        <p:blipFill>
          <a:blip r:embed="rId3" cstate="print"/>
          <a:srcRect r="26758" b="29039"/>
          <a:stretch>
            <a:fillRect/>
          </a:stretch>
        </p:blipFill>
        <p:spPr>
          <a:xfrm>
            <a:off x="6858000" y="4876800"/>
            <a:ext cx="2286000" cy="1981200"/>
          </a:xfrm>
          <a:prstGeom prst="rect">
            <a:avLst/>
          </a:prstGeom>
        </p:spPr>
      </p:pic>
      <p:pic>
        <p:nvPicPr>
          <p:cNvPr id="8" name="Picture 7" descr="IMG_1268.jpg"/>
          <p:cNvPicPr>
            <a:picLocks noChangeAspect="1"/>
          </p:cNvPicPr>
          <p:nvPr/>
        </p:nvPicPr>
        <p:blipFill>
          <a:blip r:embed="rId4" cstate="print"/>
          <a:srcRect l="33333" b="49643"/>
          <a:stretch>
            <a:fillRect/>
          </a:stretch>
        </p:blipFill>
        <p:spPr>
          <a:xfrm>
            <a:off x="3886200" y="3962400"/>
            <a:ext cx="2555631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Weather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19050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PCWX camera monitors turbine performance and site status</a:t>
            </a:r>
          </a:p>
          <a:p>
            <a:pPr lvl="1"/>
            <a:r>
              <a:rPr lang="en-US" dirty="0" smtClean="0"/>
              <a:t>wind speed, turbine RPM / power output, battery voltage, temperatures</a:t>
            </a:r>
          </a:p>
          <a:p>
            <a:r>
              <a:rPr lang="en-US" dirty="0" smtClean="0"/>
              <a:t>Developed Ethernet (non-Wi-Fi) version for this project</a:t>
            </a:r>
          </a:p>
          <a:p>
            <a:r>
              <a:rPr lang="en-US" dirty="0" smtClean="0"/>
              <a:t>100% uptime since installed July 2015</a:t>
            </a:r>
            <a:endParaRPr lang="en-US" dirty="0"/>
          </a:p>
        </p:txBody>
      </p:sp>
      <p:pic>
        <p:nvPicPr>
          <p:cNvPr id="5" name="Content Placeholder 4" descr="latest.bering.glacier.2015103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971800"/>
            <a:ext cx="6637865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Juneau, AK </a:t>
            </a:r>
            <a:br>
              <a:rPr lang="en-US" dirty="0" smtClean="0"/>
            </a:br>
            <a:r>
              <a:rPr lang="en-US" dirty="0" smtClean="0"/>
              <a:t>for Alaska Marine Exchange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WT10 supplying power for ocean current sensor, ultrasonic weather station, and dock navigational light (10 to 20 watts continuous load)</a:t>
            </a:r>
          </a:p>
          <a:p>
            <a:r>
              <a:rPr lang="en-US" dirty="0" smtClean="0"/>
              <a:t>No solar, wind only</a:t>
            </a:r>
          </a:p>
          <a:p>
            <a:r>
              <a:rPr lang="en-US" dirty="0" smtClean="0"/>
              <a:t>Nearly 100% uptime since installed fall 2015</a:t>
            </a:r>
            <a:endParaRPr lang="en-US" dirty="0"/>
          </a:p>
        </p:txBody>
      </p:sp>
      <p:pic>
        <p:nvPicPr>
          <p:cNvPr id="6" name="Content Placeholder 5" descr="IMGP76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4554" r="32411"/>
          <a:stretch>
            <a:fillRect/>
          </a:stretch>
        </p:blipFill>
        <p:spPr>
          <a:xfrm>
            <a:off x="4114800" y="1524000"/>
            <a:ext cx="50292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</TotalTime>
  <Words>493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APRS World WT10 / WT14  Wind Turbine Update  for  2016 Polar Technology Conference</vt:lpstr>
      <vt:lpstr>South Pole, Antarctica  vicinity for IRIS/PASSCAL</vt:lpstr>
      <vt:lpstr>Heating Panel</vt:lpstr>
      <vt:lpstr>Cold Weather WTAPRS Turbine</vt:lpstr>
      <vt:lpstr>Results at South Pole</vt:lpstr>
      <vt:lpstr>McMurdo, Antarctica vicinity for  IRIS/PASSCAL</vt:lpstr>
      <vt:lpstr>Bering Glacier, AK for  Alaska Earthquake Center</vt:lpstr>
      <vt:lpstr>Ethernet Weather Camera</vt:lpstr>
      <vt:lpstr>Juneau, AK  for Alaska Marine Exchange</vt:lpstr>
      <vt:lpstr>Heating Pad Dump Load</vt:lpstr>
      <vt:lpstr>Modbus Bridge for Weather Camera</vt:lpstr>
      <vt:lpstr>NMEA0183 for Weather Camera</vt:lpstr>
      <vt:lpstr>Arctic Ocean coast, Alaska for University of Alaska Fairbanks</vt:lpstr>
      <vt:lpstr>Quad Turbine Control Panel</vt:lpstr>
      <vt:lpstr>NOAA Climate Research Network various locations in Alaska</vt:lpstr>
      <vt:lpstr>12 volt turbine winding</vt:lpstr>
      <vt:lpstr>Spanish Fork, UT for APRS World testing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WT10 / WT14 Update  for  2016 Polar Technology Conference</dc:title>
  <dc:creator>James Jarvis</dc:creator>
  <cp:lastModifiedBy>James Jarvis</cp:lastModifiedBy>
  <cp:revision>138</cp:revision>
  <dcterms:created xsi:type="dcterms:W3CDTF">2016-03-19T14:58:16Z</dcterms:created>
  <dcterms:modified xsi:type="dcterms:W3CDTF">2016-03-22T18:53:35Z</dcterms:modified>
</cp:coreProperties>
</file>