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72" r:id="rId5"/>
    <p:sldId id="262" r:id="rId6"/>
    <p:sldId id="263" r:id="rId7"/>
    <p:sldId id="271" r:id="rId8"/>
    <p:sldId id="265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2" autoAdjust="0"/>
    <p:restoredTop sz="94660"/>
  </p:normalViewPr>
  <p:slideViewPr>
    <p:cSldViewPr snapToGrid="0" snapToObjects="1">
      <p:cViewPr>
        <p:scale>
          <a:sx n="82" d="100"/>
          <a:sy n="82" d="100"/>
        </p:scale>
        <p:origin x="-136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41998-6ABC-6648-806D-BA2724C4DF54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87287211-AC31-2C47-A40C-E0EEEFE83CE7}">
      <dgm:prSet phldrT="[Text]"/>
      <dgm:spPr/>
      <dgm:t>
        <a:bodyPr/>
        <a:lstStyle/>
        <a:p>
          <a:r>
            <a:rPr lang="en-US" dirty="0" smtClean="0"/>
            <a:t>Work</a:t>
          </a:r>
          <a:endParaRPr lang="en-US" dirty="0"/>
        </a:p>
      </dgm:t>
    </dgm:pt>
    <dgm:pt modelId="{B03799AD-8EE2-144E-A45F-48E1C65C67C1}" type="parTrans" cxnId="{9C61DE8E-BAA2-5E40-877F-F4AF44DA3860}">
      <dgm:prSet/>
      <dgm:spPr/>
      <dgm:t>
        <a:bodyPr/>
        <a:lstStyle/>
        <a:p>
          <a:endParaRPr lang="en-US"/>
        </a:p>
      </dgm:t>
    </dgm:pt>
    <dgm:pt modelId="{E1FC576D-E195-C744-BCE0-CD8A1ECDBEFB}" type="sibTrans" cxnId="{9C61DE8E-BAA2-5E40-877F-F4AF44DA3860}">
      <dgm:prSet/>
      <dgm:spPr/>
      <dgm:t>
        <a:bodyPr/>
        <a:lstStyle/>
        <a:p>
          <a:endParaRPr lang="en-US"/>
        </a:p>
      </dgm:t>
    </dgm:pt>
    <dgm:pt modelId="{2840F977-D32A-1C4D-BCE0-CE39C2695148}">
      <dgm:prSet phldrT="[Text]"/>
      <dgm:spPr/>
      <dgm:t>
        <a:bodyPr/>
        <a:lstStyle/>
        <a:p>
          <a:r>
            <a:rPr lang="en-US" dirty="0" smtClean="0"/>
            <a:t>Field</a:t>
          </a:r>
          <a:endParaRPr lang="en-US" dirty="0"/>
        </a:p>
      </dgm:t>
    </dgm:pt>
    <dgm:pt modelId="{9E0D3B6F-5827-C943-8667-493526A5CD70}" type="parTrans" cxnId="{45109869-9EBE-D14E-A896-8B6A5585751A}">
      <dgm:prSet/>
      <dgm:spPr/>
      <dgm:t>
        <a:bodyPr/>
        <a:lstStyle/>
        <a:p>
          <a:endParaRPr lang="en-US"/>
        </a:p>
      </dgm:t>
    </dgm:pt>
    <dgm:pt modelId="{D2FEA1D7-545D-B94C-8E67-FB1916C0284F}" type="sibTrans" cxnId="{45109869-9EBE-D14E-A896-8B6A5585751A}">
      <dgm:prSet/>
      <dgm:spPr/>
      <dgm:t>
        <a:bodyPr/>
        <a:lstStyle/>
        <a:p>
          <a:endParaRPr lang="en-US"/>
        </a:p>
      </dgm:t>
    </dgm:pt>
    <dgm:pt modelId="{997001AE-48F8-314D-8255-DFABFEAFB58A}">
      <dgm:prSet phldrT="[Text]"/>
      <dgm:spPr/>
      <dgm:t>
        <a:bodyPr/>
        <a:lstStyle/>
        <a:p>
          <a:r>
            <a:rPr lang="en-US" dirty="0" smtClean="0"/>
            <a:t>The World</a:t>
          </a:r>
          <a:endParaRPr lang="en-US" dirty="0"/>
        </a:p>
      </dgm:t>
    </dgm:pt>
    <dgm:pt modelId="{9284B2EE-C976-AC44-8AC0-7419ED228FB3}" type="parTrans" cxnId="{42A6394F-F715-FB43-AC6F-D15342BE299F}">
      <dgm:prSet/>
      <dgm:spPr/>
      <dgm:t>
        <a:bodyPr/>
        <a:lstStyle/>
        <a:p>
          <a:endParaRPr lang="en-US"/>
        </a:p>
      </dgm:t>
    </dgm:pt>
    <dgm:pt modelId="{12502B1B-9170-DF4A-ABBA-F87DA9F88243}" type="sibTrans" cxnId="{42A6394F-F715-FB43-AC6F-D15342BE299F}">
      <dgm:prSet/>
      <dgm:spPr/>
      <dgm:t>
        <a:bodyPr/>
        <a:lstStyle/>
        <a:p>
          <a:endParaRPr lang="en-US"/>
        </a:p>
      </dgm:t>
    </dgm:pt>
    <dgm:pt modelId="{3F402F26-E6F6-554B-9C13-4EA7A9AABC7F}">
      <dgm:prSet phldrT="[Text]"/>
      <dgm:spPr/>
      <dgm:t>
        <a:bodyPr/>
        <a:lstStyle/>
        <a:p>
          <a:r>
            <a:rPr lang="en-US" dirty="0" smtClean="0"/>
            <a:t>You</a:t>
          </a:r>
          <a:endParaRPr lang="en-US" dirty="0"/>
        </a:p>
      </dgm:t>
    </dgm:pt>
    <dgm:pt modelId="{BD21A2D5-BB5C-9D47-AB4F-61FFAE66CA4B}" type="parTrans" cxnId="{A4167AE6-83E6-2F4A-AFDC-1FAB396E7DD5}">
      <dgm:prSet/>
      <dgm:spPr/>
      <dgm:t>
        <a:bodyPr/>
        <a:lstStyle/>
        <a:p>
          <a:endParaRPr lang="en-US"/>
        </a:p>
      </dgm:t>
    </dgm:pt>
    <dgm:pt modelId="{6FB2E884-2AC9-F94E-9373-F59A59262AF6}" type="sibTrans" cxnId="{A4167AE6-83E6-2F4A-AFDC-1FAB396E7DD5}">
      <dgm:prSet/>
      <dgm:spPr/>
      <dgm:t>
        <a:bodyPr/>
        <a:lstStyle/>
        <a:p>
          <a:endParaRPr lang="en-US"/>
        </a:p>
      </dgm:t>
    </dgm:pt>
    <dgm:pt modelId="{855FB90E-7AB0-8E49-88A5-14607FA5FED8}" type="pres">
      <dgm:prSet presAssocID="{42041998-6ABC-6648-806D-BA2724C4DF54}" presName="linearFlow" presStyleCnt="0">
        <dgm:presLayoutVars>
          <dgm:resizeHandles val="exact"/>
        </dgm:presLayoutVars>
      </dgm:prSet>
      <dgm:spPr/>
    </dgm:pt>
    <dgm:pt modelId="{660F33CD-EE43-8547-A555-69F698E3C593}" type="pres">
      <dgm:prSet presAssocID="{87287211-AC31-2C47-A40C-E0EEEFE83CE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09735-E049-734F-BD54-C7CEB753798D}" type="pres">
      <dgm:prSet presAssocID="{E1FC576D-E195-C744-BCE0-CD8A1ECDBEF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AF86205-4D09-F944-89D7-68CBC6A4FCF0}" type="pres">
      <dgm:prSet presAssocID="{E1FC576D-E195-C744-BCE0-CD8A1ECDBEF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1E2048C-F7D9-6D46-A1BD-D43614A8AA47}" type="pres">
      <dgm:prSet presAssocID="{3F402F26-E6F6-554B-9C13-4EA7A9AABC7F}" presName="node" presStyleLbl="node1" presStyleIdx="1" presStyleCnt="4" custScaleX="119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2ADD5-F5B9-124D-B578-6B18486499F4}" type="pres">
      <dgm:prSet presAssocID="{6FB2E884-2AC9-F94E-9373-F59A59262AF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C0578D6-D391-2143-BAE0-769909E8C174}" type="pres">
      <dgm:prSet presAssocID="{6FB2E884-2AC9-F94E-9373-F59A59262AF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AAA12E0-B075-664C-B171-CD419AC5FBFD}" type="pres">
      <dgm:prSet presAssocID="{2840F977-D32A-1C4D-BCE0-CE39C2695148}" presName="node" presStyleLbl="node1" presStyleIdx="2" presStyleCnt="4" custScaleX="146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03640-94E2-2841-985B-831D1E4ACC58}" type="pres">
      <dgm:prSet presAssocID="{D2FEA1D7-545D-B94C-8E67-FB1916C0284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6B79D40-F5A5-DC48-B44D-DA42C7B760A3}" type="pres">
      <dgm:prSet presAssocID="{D2FEA1D7-545D-B94C-8E67-FB1916C0284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E782F36-60DA-7243-9AB0-F72DC0AD3122}" type="pres">
      <dgm:prSet presAssocID="{997001AE-48F8-314D-8255-DFABFEAFB58A}" presName="node" presStyleLbl="node1" presStyleIdx="3" presStyleCnt="4" custScaleX="176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109869-9EBE-D14E-A896-8B6A5585751A}" srcId="{42041998-6ABC-6648-806D-BA2724C4DF54}" destId="{2840F977-D32A-1C4D-BCE0-CE39C2695148}" srcOrd="2" destOrd="0" parTransId="{9E0D3B6F-5827-C943-8667-493526A5CD70}" sibTransId="{D2FEA1D7-545D-B94C-8E67-FB1916C0284F}"/>
    <dgm:cxn modelId="{F7968A16-219B-D346-9109-20C5B2B5C05C}" type="presOf" srcId="{997001AE-48F8-314D-8255-DFABFEAFB58A}" destId="{FE782F36-60DA-7243-9AB0-F72DC0AD3122}" srcOrd="0" destOrd="0" presId="urn:microsoft.com/office/officeart/2005/8/layout/process2"/>
    <dgm:cxn modelId="{314D8A16-C439-0748-9DD1-1384ADAB302C}" type="presOf" srcId="{6FB2E884-2AC9-F94E-9373-F59A59262AF6}" destId="{F7D2ADD5-F5B9-124D-B578-6B18486499F4}" srcOrd="0" destOrd="0" presId="urn:microsoft.com/office/officeart/2005/8/layout/process2"/>
    <dgm:cxn modelId="{41DB24EE-39F1-7441-9E0E-154399634869}" type="presOf" srcId="{E1FC576D-E195-C744-BCE0-CD8A1ECDBEFB}" destId="{8AF86205-4D09-F944-89D7-68CBC6A4FCF0}" srcOrd="1" destOrd="0" presId="urn:microsoft.com/office/officeart/2005/8/layout/process2"/>
    <dgm:cxn modelId="{19A47AB6-AA4A-BA4F-B21B-5303E5C5A316}" type="presOf" srcId="{2840F977-D32A-1C4D-BCE0-CE39C2695148}" destId="{AAAA12E0-B075-664C-B171-CD419AC5FBFD}" srcOrd="0" destOrd="0" presId="urn:microsoft.com/office/officeart/2005/8/layout/process2"/>
    <dgm:cxn modelId="{A4167AE6-83E6-2F4A-AFDC-1FAB396E7DD5}" srcId="{42041998-6ABC-6648-806D-BA2724C4DF54}" destId="{3F402F26-E6F6-554B-9C13-4EA7A9AABC7F}" srcOrd="1" destOrd="0" parTransId="{BD21A2D5-BB5C-9D47-AB4F-61FFAE66CA4B}" sibTransId="{6FB2E884-2AC9-F94E-9373-F59A59262AF6}"/>
    <dgm:cxn modelId="{4C9FD56C-B2D1-A349-A883-CFD5BBF8E85B}" type="presOf" srcId="{42041998-6ABC-6648-806D-BA2724C4DF54}" destId="{855FB90E-7AB0-8E49-88A5-14607FA5FED8}" srcOrd="0" destOrd="0" presId="urn:microsoft.com/office/officeart/2005/8/layout/process2"/>
    <dgm:cxn modelId="{42A6394F-F715-FB43-AC6F-D15342BE299F}" srcId="{42041998-6ABC-6648-806D-BA2724C4DF54}" destId="{997001AE-48F8-314D-8255-DFABFEAFB58A}" srcOrd="3" destOrd="0" parTransId="{9284B2EE-C976-AC44-8AC0-7419ED228FB3}" sibTransId="{12502B1B-9170-DF4A-ABBA-F87DA9F88243}"/>
    <dgm:cxn modelId="{2500FBD5-5633-A341-B402-676437342F18}" type="presOf" srcId="{D2FEA1D7-545D-B94C-8E67-FB1916C0284F}" destId="{DE103640-94E2-2841-985B-831D1E4ACC58}" srcOrd="0" destOrd="0" presId="urn:microsoft.com/office/officeart/2005/8/layout/process2"/>
    <dgm:cxn modelId="{25FBB36A-DA76-614B-9D1A-BFA882161A10}" type="presOf" srcId="{D2FEA1D7-545D-B94C-8E67-FB1916C0284F}" destId="{26B79D40-F5A5-DC48-B44D-DA42C7B760A3}" srcOrd="1" destOrd="0" presId="urn:microsoft.com/office/officeart/2005/8/layout/process2"/>
    <dgm:cxn modelId="{9D90ABE9-F721-194F-A01A-BD68E65D7464}" type="presOf" srcId="{6FB2E884-2AC9-F94E-9373-F59A59262AF6}" destId="{9C0578D6-D391-2143-BAE0-769909E8C174}" srcOrd="1" destOrd="0" presId="urn:microsoft.com/office/officeart/2005/8/layout/process2"/>
    <dgm:cxn modelId="{0654053D-13BE-D347-864B-EBEB45A1C55E}" type="presOf" srcId="{87287211-AC31-2C47-A40C-E0EEEFE83CE7}" destId="{660F33CD-EE43-8547-A555-69F698E3C593}" srcOrd="0" destOrd="0" presId="urn:microsoft.com/office/officeart/2005/8/layout/process2"/>
    <dgm:cxn modelId="{A04321D6-7FE1-1E49-99B9-A83C2593836B}" type="presOf" srcId="{3F402F26-E6F6-554B-9C13-4EA7A9AABC7F}" destId="{31E2048C-F7D9-6D46-A1BD-D43614A8AA47}" srcOrd="0" destOrd="0" presId="urn:microsoft.com/office/officeart/2005/8/layout/process2"/>
    <dgm:cxn modelId="{F9F93C7E-6170-9B4A-8E53-A2F1BB60F4D8}" type="presOf" srcId="{E1FC576D-E195-C744-BCE0-CD8A1ECDBEFB}" destId="{7F009735-E049-734F-BD54-C7CEB753798D}" srcOrd="0" destOrd="0" presId="urn:microsoft.com/office/officeart/2005/8/layout/process2"/>
    <dgm:cxn modelId="{9C61DE8E-BAA2-5E40-877F-F4AF44DA3860}" srcId="{42041998-6ABC-6648-806D-BA2724C4DF54}" destId="{87287211-AC31-2C47-A40C-E0EEEFE83CE7}" srcOrd="0" destOrd="0" parTransId="{B03799AD-8EE2-144E-A45F-48E1C65C67C1}" sibTransId="{E1FC576D-E195-C744-BCE0-CD8A1ECDBEFB}"/>
    <dgm:cxn modelId="{A1F5ED6F-EED9-0249-A68A-32786F3E6C52}" type="presParOf" srcId="{855FB90E-7AB0-8E49-88A5-14607FA5FED8}" destId="{660F33CD-EE43-8547-A555-69F698E3C593}" srcOrd="0" destOrd="0" presId="urn:microsoft.com/office/officeart/2005/8/layout/process2"/>
    <dgm:cxn modelId="{5C4C3F29-D7D5-6349-BA23-3531DBE4A95D}" type="presParOf" srcId="{855FB90E-7AB0-8E49-88A5-14607FA5FED8}" destId="{7F009735-E049-734F-BD54-C7CEB753798D}" srcOrd="1" destOrd="0" presId="urn:microsoft.com/office/officeart/2005/8/layout/process2"/>
    <dgm:cxn modelId="{8C7765C9-6A58-1F4F-9EA0-F8869AFD936C}" type="presParOf" srcId="{7F009735-E049-734F-BD54-C7CEB753798D}" destId="{8AF86205-4D09-F944-89D7-68CBC6A4FCF0}" srcOrd="0" destOrd="0" presId="urn:microsoft.com/office/officeart/2005/8/layout/process2"/>
    <dgm:cxn modelId="{4FEC5FF6-5155-1C4F-943F-7793BD24B677}" type="presParOf" srcId="{855FB90E-7AB0-8E49-88A5-14607FA5FED8}" destId="{31E2048C-F7D9-6D46-A1BD-D43614A8AA47}" srcOrd="2" destOrd="0" presId="urn:microsoft.com/office/officeart/2005/8/layout/process2"/>
    <dgm:cxn modelId="{F7241B6E-33FF-7F4C-AACC-D40430339370}" type="presParOf" srcId="{855FB90E-7AB0-8E49-88A5-14607FA5FED8}" destId="{F7D2ADD5-F5B9-124D-B578-6B18486499F4}" srcOrd="3" destOrd="0" presId="urn:microsoft.com/office/officeart/2005/8/layout/process2"/>
    <dgm:cxn modelId="{1071F51C-F49A-0F42-A438-DA551F7B6A6C}" type="presParOf" srcId="{F7D2ADD5-F5B9-124D-B578-6B18486499F4}" destId="{9C0578D6-D391-2143-BAE0-769909E8C174}" srcOrd="0" destOrd="0" presId="urn:microsoft.com/office/officeart/2005/8/layout/process2"/>
    <dgm:cxn modelId="{F9D7FF65-6593-BC41-98B3-77E13B8B22E7}" type="presParOf" srcId="{855FB90E-7AB0-8E49-88A5-14607FA5FED8}" destId="{AAAA12E0-B075-664C-B171-CD419AC5FBFD}" srcOrd="4" destOrd="0" presId="urn:microsoft.com/office/officeart/2005/8/layout/process2"/>
    <dgm:cxn modelId="{63F66BA3-528C-0745-B3EA-3E5AC743F19D}" type="presParOf" srcId="{855FB90E-7AB0-8E49-88A5-14607FA5FED8}" destId="{DE103640-94E2-2841-985B-831D1E4ACC58}" srcOrd="5" destOrd="0" presId="urn:microsoft.com/office/officeart/2005/8/layout/process2"/>
    <dgm:cxn modelId="{9B0E63A4-9D7D-914B-B41F-DEA96A8F32C4}" type="presParOf" srcId="{DE103640-94E2-2841-985B-831D1E4ACC58}" destId="{26B79D40-F5A5-DC48-B44D-DA42C7B760A3}" srcOrd="0" destOrd="0" presId="urn:microsoft.com/office/officeart/2005/8/layout/process2"/>
    <dgm:cxn modelId="{A15F3478-287C-1E4E-AEE1-46056402B8E0}" type="presParOf" srcId="{855FB90E-7AB0-8E49-88A5-14607FA5FED8}" destId="{FE782F36-60DA-7243-9AB0-F72DC0AD312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F33CD-EE43-8547-A555-69F698E3C593}">
      <dsp:nvSpPr>
        <dsp:cNvPr id="0" name=""/>
        <dsp:cNvSpPr/>
      </dsp:nvSpPr>
      <dsp:spPr>
        <a:xfrm>
          <a:off x="619192" y="4851"/>
          <a:ext cx="1623348" cy="901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Work</a:t>
          </a:r>
          <a:endParaRPr lang="en-US" sz="3800" kern="1200" dirty="0"/>
        </a:p>
      </dsp:txBody>
      <dsp:txXfrm>
        <a:off x="645607" y="31266"/>
        <a:ext cx="1570518" cy="849030"/>
      </dsp:txXfrm>
    </dsp:sp>
    <dsp:sp modelId="{7F009735-E049-734F-BD54-C7CEB753798D}">
      <dsp:nvSpPr>
        <dsp:cNvPr id="0" name=""/>
        <dsp:cNvSpPr/>
      </dsp:nvSpPr>
      <dsp:spPr>
        <a:xfrm rot="5400000">
          <a:off x="1261767" y="929257"/>
          <a:ext cx="338197" cy="4058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309115" y="963077"/>
        <a:ext cx="243503" cy="236738"/>
      </dsp:txXfrm>
    </dsp:sp>
    <dsp:sp modelId="{31E2048C-F7D9-6D46-A1BD-D43614A8AA47}">
      <dsp:nvSpPr>
        <dsp:cNvPr id="0" name=""/>
        <dsp:cNvSpPr/>
      </dsp:nvSpPr>
      <dsp:spPr>
        <a:xfrm>
          <a:off x="457198" y="1357641"/>
          <a:ext cx="1947336" cy="901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You</a:t>
          </a:r>
          <a:endParaRPr lang="en-US" sz="3800" kern="1200" dirty="0"/>
        </a:p>
      </dsp:txBody>
      <dsp:txXfrm>
        <a:off x="483613" y="1384056"/>
        <a:ext cx="1894506" cy="849030"/>
      </dsp:txXfrm>
    </dsp:sp>
    <dsp:sp modelId="{F7D2ADD5-F5B9-124D-B578-6B18486499F4}">
      <dsp:nvSpPr>
        <dsp:cNvPr id="0" name=""/>
        <dsp:cNvSpPr/>
      </dsp:nvSpPr>
      <dsp:spPr>
        <a:xfrm rot="5400000">
          <a:off x="1261767" y="2282047"/>
          <a:ext cx="338197" cy="4058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309115" y="2315867"/>
        <a:ext cx="243503" cy="236738"/>
      </dsp:txXfrm>
    </dsp:sp>
    <dsp:sp modelId="{AAAA12E0-B075-664C-B171-CD419AC5FBFD}">
      <dsp:nvSpPr>
        <dsp:cNvPr id="0" name=""/>
        <dsp:cNvSpPr/>
      </dsp:nvSpPr>
      <dsp:spPr>
        <a:xfrm>
          <a:off x="238233" y="2710431"/>
          <a:ext cx="2385266" cy="901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Field</a:t>
          </a:r>
          <a:endParaRPr lang="en-US" sz="3800" kern="1200" dirty="0"/>
        </a:p>
      </dsp:txBody>
      <dsp:txXfrm>
        <a:off x="264648" y="2736846"/>
        <a:ext cx="2332436" cy="849030"/>
      </dsp:txXfrm>
    </dsp:sp>
    <dsp:sp modelId="{DE103640-94E2-2841-985B-831D1E4ACC58}">
      <dsp:nvSpPr>
        <dsp:cNvPr id="0" name=""/>
        <dsp:cNvSpPr/>
      </dsp:nvSpPr>
      <dsp:spPr>
        <a:xfrm rot="5400000">
          <a:off x="1261767" y="3634838"/>
          <a:ext cx="338197" cy="4058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309115" y="3668658"/>
        <a:ext cx="243503" cy="236738"/>
      </dsp:txXfrm>
    </dsp:sp>
    <dsp:sp modelId="{FE782F36-60DA-7243-9AB0-F72DC0AD3122}">
      <dsp:nvSpPr>
        <dsp:cNvPr id="0" name=""/>
        <dsp:cNvSpPr/>
      </dsp:nvSpPr>
      <dsp:spPr>
        <a:xfrm>
          <a:off x="1394" y="4063221"/>
          <a:ext cx="2858943" cy="901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The World</a:t>
          </a:r>
          <a:endParaRPr lang="en-US" sz="3800" kern="1200" dirty="0"/>
        </a:p>
      </dsp:txBody>
      <dsp:txXfrm>
        <a:off x="27809" y="4089636"/>
        <a:ext cx="2806113" cy="849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17E8-6B43-8248-9671-D6E7A4D4D9C2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076C-AFCE-6949-AD17-7CB3539B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17E8-6B43-8248-9671-D6E7A4D4D9C2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076C-AFCE-6949-AD17-7CB3539B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1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17E8-6B43-8248-9671-D6E7A4D4D9C2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076C-AFCE-6949-AD17-7CB3539B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0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17E8-6B43-8248-9671-D6E7A4D4D9C2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076C-AFCE-6949-AD17-7CB3539B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7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17E8-6B43-8248-9671-D6E7A4D4D9C2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076C-AFCE-6949-AD17-7CB3539B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6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17E8-6B43-8248-9671-D6E7A4D4D9C2}" type="datetimeFigureOut">
              <a:rPr lang="en-US" smtClean="0"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076C-AFCE-6949-AD17-7CB3539B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17E8-6B43-8248-9671-D6E7A4D4D9C2}" type="datetimeFigureOut">
              <a:rPr lang="en-US" smtClean="0"/>
              <a:t>3/20/16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076C-AFCE-6949-AD17-7CB3539B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1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17E8-6B43-8248-9671-D6E7A4D4D9C2}" type="datetimeFigureOut">
              <a:rPr lang="en-US" smtClean="0"/>
              <a:t>3/20/16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076C-AFCE-6949-AD17-7CB3539B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17E8-6B43-8248-9671-D6E7A4D4D9C2}" type="datetimeFigureOut">
              <a:rPr lang="en-US" smtClean="0"/>
              <a:t>3/20/16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076C-AFCE-6949-AD17-7CB3539B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17E8-6B43-8248-9671-D6E7A4D4D9C2}" type="datetimeFigureOut">
              <a:rPr lang="en-US" smtClean="0"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076C-AFCE-6949-AD17-7CB3539B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0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17E8-6B43-8248-9671-D6E7A4D4D9C2}" type="datetimeFigureOut">
              <a:rPr lang="en-US" smtClean="0"/>
              <a:t>3/20/16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F076C-AFCE-6949-AD17-7CB3539B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5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17E8-6B43-8248-9671-D6E7A4D4D9C2}" type="datetimeFigureOut">
              <a:rPr lang="en-US" smtClean="0"/>
              <a:t>3/20/16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F076C-AFCE-6949-AD17-7CB3539BD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4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hyperlink" Target="mailto:Michael.Lucibella.Contractor@USAP.gov" TargetMode="External"/><Relationship Id="rId5" Type="http://schemas.openxmlformats.org/officeDocument/2006/relationships/hyperlink" Target="http://www.AntarcticSun.USAP.gov" TargetMode="External"/><Relationship Id="rId6" Type="http://schemas.openxmlformats.org/officeDocument/2006/relationships/hyperlink" Target="http://www.PhotoLibrary.USAP.gov" TargetMode="External"/><Relationship Id="rId7" Type="http://schemas.openxmlformats.org/officeDocument/2006/relationships/hyperlink" Target="http://www.USAP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hyperlink" Target="http://www.AntarcticSun.USAP.gov" TargetMode="External"/><Relationship Id="rId5" Type="http://schemas.openxmlformats.org/officeDocument/2006/relationships/image" Target="../media/image3.png"/><Relationship Id="rId6" Type="http://schemas.microsoft.com/office/2007/relationships/hdphoto" Target="../media/hdphoto3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2.png"/><Relationship Id="rId5" Type="http://schemas.openxmlformats.org/officeDocument/2006/relationships/hyperlink" Target="http://www.USAP.gov/scienceSupport/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microsoft.com/office/2007/relationships/hdphoto" Target="../media/hdphoto6.wdp"/><Relationship Id="rId27" Type="http://schemas.openxmlformats.org/officeDocument/2006/relationships/image" Target="../media/image35.png"/><Relationship Id="rId10" Type="http://schemas.openxmlformats.org/officeDocument/2006/relationships/image" Target="../media/image19.jpe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jpeg"/><Relationship Id="rId15" Type="http://schemas.openxmlformats.org/officeDocument/2006/relationships/image" Target="../media/image24.jp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jpe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microsoft.com/office/2007/relationships/hdphoto" Target="../media/hdphoto5.wdp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microsoft.com/office/2007/relationships/hdphoto" Target="../media/hdphoto8.wdp"/><Relationship Id="rId13" Type="http://schemas.openxmlformats.org/officeDocument/2006/relationships/image" Target="../media/image44.jpeg"/><Relationship Id="rId14" Type="http://schemas.openxmlformats.org/officeDocument/2006/relationships/image" Target="../media/image45.jpeg"/><Relationship Id="rId15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microsoft.com/office/2007/relationships/hdphoto" Target="../media/hdphoto7.wdp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arctica_location_map.svg.png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1" t="10697" b="14440"/>
          <a:stretch/>
        </p:blipFill>
        <p:spPr>
          <a:xfrm>
            <a:off x="-1" y="1549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Dateline: Antarctica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Science Communication on </a:t>
            </a:r>
            <a:r>
              <a:rPr lang="en-US" sz="4800" dirty="0" smtClean="0">
                <a:solidFill>
                  <a:schemeClr val="tx1"/>
                </a:solidFill>
              </a:rPr>
              <a:t>The Ice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2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tarctica_location_map.svg.png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1" t="10697" b="1444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Have 5 Minutes with a Reporter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114800" cy="4949294"/>
          </a:xfrm>
        </p:spPr>
        <p:txBody>
          <a:bodyPr>
            <a:normAutofit/>
          </a:bodyPr>
          <a:lstStyle/>
          <a:p>
            <a:r>
              <a:rPr lang="en-US" sz="3900" dirty="0" smtClean="0"/>
              <a:t>Just the Facts </a:t>
            </a:r>
          </a:p>
          <a:p>
            <a:pPr lvl="1"/>
            <a:r>
              <a:rPr lang="en-US" sz="2400" dirty="0" smtClean="0"/>
              <a:t>Who/What/Where/When/How</a:t>
            </a:r>
          </a:p>
          <a:p>
            <a:r>
              <a:rPr lang="en-US" sz="3900" dirty="0"/>
              <a:t>Interesting anecdote “Color”</a:t>
            </a:r>
          </a:p>
          <a:p>
            <a:r>
              <a:rPr lang="en-US" sz="3900" dirty="0" smtClean="0"/>
              <a:t>Analysis “What it Means”</a:t>
            </a:r>
          </a:p>
          <a:p>
            <a:r>
              <a:rPr lang="en-US" sz="3900" dirty="0" smtClean="0"/>
              <a:t>The </a:t>
            </a:r>
            <a:r>
              <a:rPr lang="en-US" sz="3900" dirty="0"/>
              <a:t>“So What</a:t>
            </a:r>
            <a:r>
              <a:rPr lang="en-US" sz="3900" dirty="0" smtClean="0"/>
              <a:t>”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1528184"/>
              </p:ext>
            </p:extLst>
          </p:nvPr>
        </p:nvGraphicFramePr>
        <p:xfrm>
          <a:off x="5232400" y="1396999"/>
          <a:ext cx="2861733" cy="496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140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arctica_location_map.svg.png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1" t="10697" b="1444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Michael Lucibella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Michael.Lucibella.Contractor@USAP.gov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MikeLucibella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www.AntarcticSun.USAP.gov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www.PhotoLibrary.USAP.gov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7"/>
              </a:rPr>
              <a:t>www.USAP.gov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0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tarctica_location_map.svg.png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1" t="10697" b="14440"/>
          <a:stretch/>
        </p:blipFill>
        <p:spPr>
          <a:xfrm>
            <a:off x="-1" y="1549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 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8235" y="1600200"/>
            <a:ext cx="4428565" cy="47159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Michael Lucibella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Editor, </a:t>
            </a:r>
            <a:r>
              <a:rPr lang="en-US" i="1" dirty="0" smtClean="0"/>
              <a:t>The Antarctic Sun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One Ice Season (So Far)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 and MA in Journalism</a:t>
            </a:r>
            <a:r>
              <a:rPr lang="en-US" dirty="0"/>
              <a:t> </a:t>
            </a:r>
            <a:r>
              <a:rPr lang="en-US" dirty="0" smtClean="0"/>
              <a:t>&amp; Minor in Applied Physics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6+ Years as science writer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199"/>
            <a:ext cx="34936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3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tarctica_location_map.svg.png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1" t="10697" b="1444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4638"/>
            <a:ext cx="21873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0" y="1615141"/>
            <a:ext cx="4216400" cy="4864100"/>
          </a:xfrm>
        </p:spPr>
        <p:txBody>
          <a:bodyPr/>
          <a:lstStyle/>
          <a:p>
            <a:r>
              <a:rPr lang="en-US" dirty="0" smtClean="0"/>
              <a:t>Website aimed at the general public.</a:t>
            </a:r>
          </a:p>
          <a:p>
            <a:r>
              <a:rPr lang="en-US" dirty="0" smtClean="0"/>
              <a:t>Tagline is “News about the USAP, the Ice and the People.”</a:t>
            </a:r>
          </a:p>
          <a:p>
            <a:r>
              <a:rPr lang="en-US" dirty="0" smtClean="0"/>
              <a:t>Stories about the science and the support that goes into it. </a:t>
            </a:r>
          </a:p>
          <a:p>
            <a:r>
              <a:rPr lang="en-US" sz="2400" dirty="0" smtClean="0">
                <a:hlinkClick r:id="rId4"/>
              </a:rPr>
              <a:t>www.AntarcticSun.USAP.gov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3" b="100000" l="0" r="100000">
                        <a14:backgroundMark x1="2392" y1="13426" x2="2392" y2="13426"/>
                        <a14:backgroundMark x1="2392" y1="13426" x2="2392" y2="13426"/>
                        <a14:backgroundMark x1="2392" y1="13426" x2="57745" y2="14815"/>
                        <a14:backgroundMark x1="4442" y1="86111" x2="57175" y2="86111"/>
                        <a14:backgroundMark x1="64123" y1="88426" x2="69932" y2="88426"/>
                        <a14:backgroundMark x1="90774" y1="85185" x2="94191" y2="81481"/>
                        <a14:backgroundMark x1="89863" y1="5093" x2="93622" y2="22685"/>
                        <a14:backgroundMark x1="25854" y1="37963" x2="2528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353" y="349343"/>
            <a:ext cx="5350275" cy="131830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59678" y="1667651"/>
            <a:ext cx="3760432" cy="4458512"/>
            <a:chOff x="4654550" y="1305878"/>
            <a:chExt cx="3581400" cy="4246245"/>
          </a:xfrm>
        </p:grpSpPr>
        <p:pic>
          <p:nvPicPr>
            <p:cNvPr id="18" name="Picture 17" descr="Macintosh HD:Users:michaellucibella:Desktop:Screen Shot 2016-03-12 at 5.42.22 PM.png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54550" y="1305878"/>
              <a:ext cx="3581400" cy="232791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  <p:pic>
          <p:nvPicPr>
            <p:cNvPr id="19" name="Picture 18" descr="Macintosh HD:Users:michaellucibella:Desktop:Screen Shot 2016-03-12 at 5.42.40 PM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54550" y="3536633"/>
              <a:ext cx="3581400" cy="201549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805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ntarctica_location_map.svg.png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1" t="10697" b="1444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Kinds of Science?</a:t>
            </a:r>
            <a:endParaRPr lang="en-US" dirty="0"/>
          </a:p>
        </p:txBody>
      </p:sp>
      <p:pic>
        <p:nvPicPr>
          <p:cNvPr id="5" name="Picture 4" descr="SPT_AURORA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08" y="1408642"/>
            <a:ext cx="2663212" cy="1590238"/>
          </a:xfrm>
          <a:prstGeom prst="rect">
            <a:avLst/>
          </a:prstGeom>
        </p:spPr>
      </p:pic>
      <p:pic>
        <p:nvPicPr>
          <p:cNvPr id="6" name="Picture 5" descr="_DSC414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08" y="3036570"/>
            <a:ext cx="2663212" cy="1775475"/>
          </a:xfrm>
          <a:prstGeom prst="rect">
            <a:avLst/>
          </a:prstGeom>
        </p:spPr>
      </p:pic>
      <p:pic>
        <p:nvPicPr>
          <p:cNvPr id="7" name="Picture 6" descr="allan-hills-fossils-triassic-leaf-jurassic-wood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08" y="4843026"/>
            <a:ext cx="2663212" cy="1775474"/>
          </a:xfrm>
          <a:prstGeom prst="rect">
            <a:avLst/>
          </a:prstGeom>
        </p:spPr>
      </p:pic>
      <p:pic>
        <p:nvPicPr>
          <p:cNvPr id="8" name="Picture 7" descr="WAIS_ICECORE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998" y="1371169"/>
            <a:ext cx="2759269" cy="1611501"/>
          </a:xfrm>
          <a:prstGeom prst="rect">
            <a:avLst/>
          </a:prstGeom>
        </p:spPr>
      </p:pic>
      <p:pic>
        <p:nvPicPr>
          <p:cNvPr id="9" name="Picture 8" descr="_DSC3346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998" y="4820825"/>
            <a:ext cx="2759269" cy="1839513"/>
          </a:xfrm>
          <a:prstGeom prst="rect">
            <a:avLst/>
          </a:prstGeom>
        </p:spPr>
      </p:pic>
      <p:pic>
        <p:nvPicPr>
          <p:cNvPr id="10" name="Picture 9" descr="LTER_INSTRUMENT_DEPLOYMENT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997" y="3020412"/>
            <a:ext cx="2759269" cy="1776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7035" y="2586756"/>
            <a:ext cx="254466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Astrophysics &amp; </a:t>
            </a:r>
            <a:r>
              <a:rPr lang="en-US" dirty="0" err="1"/>
              <a:t>Geospace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19435" y="4392248"/>
            <a:ext cx="947280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19435" y="6202698"/>
            <a:ext cx="1427423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Earth Science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73544" y="2554490"/>
            <a:ext cx="1164119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Glaciology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73544" y="4376758"/>
            <a:ext cx="2292550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Ocean &amp; Atmospheric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73544" y="6249168"/>
            <a:ext cx="1923053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Artists and Writers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arctica_location_map.svg.png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1" t="10697" b="1444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00000">
            <a:off x="3869053" y="322549"/>
            <a:ext cx="4399062" cy="5961991"/>
          </a:xfrm>
          <a:scene3d>
            <a:camera prst="perspectiveHeroicExtremeLeftFacing"/>
            <a:lightRig rig="threePt" dir="t">
              <a:rot lat="0" lon="0" rev="13740000"/>
            </a:lightRig>
          </a:scene3d>
          <a:sp3d extrusionH="673100" contourW="12700" prstMaterial="matte">
            <a:extrusionClr>
              <a:srgbClr val="FFFFFF"/>
            </a:extrusionClr>
          </a:sp3d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72502"/>
            <a:ext cx="3786094" cy="1143000"/>
          </a:xfrm>
        </p:spPr>
        <p:txBody>
          <a:bodyPr>
            <a:noAutofit/>
          </a:bodyPr>
          <a:lstStyle/>
          <a:p>
            <a:pPr indent="-457200"/>
            <a:r>
              <a:rPr lang="en-US" sz="4800" dirty="0" smtClean="0"/>
              <a:t>Gathering Stories</a:t>
            </a:r>
            <a:endParaRPr lang="en-US" sz="480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1600200"/>
            <a:ext cx="4216400" cy="486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Stop #1: The </a:t>
            </a:r>
            <a:r>
              <a:rPr lang="en-US" dirty="0"/>
              <a:t>a</a:t>
            </a:r>
            <a:r>
              <a:rPr lang="en-US" dirty="0" smtClean="0"/>
              <a:t>nnual Science Planning Summaries.</a:t>
            </a:r>
          </a:p>
          <a:p>
            <a:r>
              <a:rPr lang="en-US" dirty="0" smtClean="0"/>
              <a:t>Usually printed </a:t>
            </a:r>
            <a:br>
              <a:rPr lang="en-US" dirty="0" smtClean="0"/>
            </a:br>
            <a:r>
              <a:rPr lang="en-US" dirty="0" smtClean="0"/>
              <a:t>and posted to </a:t>
            </a:r>
            <a:r>
              <a:rPr lang="en-US" dirty="0" err="1" smtClean="0"/>
              <a:t>www.USAP.gov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around November</a:t>
            </a:r>
          </a:p>
          <a:p>
            <a:r>
              <a:rPr lang="en-US" dirty="0" smtClean="0">
                <a:hlinkClick r:id="rId5"/>
              </a:rPr>
              <a:t>www.USAP.gov/scienceSupport/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62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ntarctica_location_map.svg.png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1" t="10697" b="1444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412"/>
            <a:ext cx="8229600" cy="881529"/>
          </a:xfrm>
        </p:spPr>
        <p:txBody>
          <a:bodyPr>
            <a:normAutofit/>
          </a:bodyPr>
          <a:lstStyle/>
          <a:p>
            <a:r>
              <a:rPr lang="en-US" dirty="0" smtClean="0"/>
              <a:t>Other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259" y="3870613"/>
            <a:ext cx="4040188" cy="320387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Government Agencies</a:t>
            </a:r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42259" y="1491129"/>
            <a:ext cx="4040188" cy="3203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Journals &amp; Publications</a:t>
            </a:r>
            <a:endParaRPr lang="en-US" dirty="0"/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4648200" y="1491130"/>
            <a:ext cx="4041775" cy="2913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Universities &amp; Institutes</a:t>
            </a:r>
            <a:endParaRPr lang="en-US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460375" y="1774163"/>
            <a:ext cx="4041775" cy="197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7" name="Picture 16" descr="nasaLogo-570x45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656" y="4191000"/>
            <a:ext cx="1343495" cy="1060654"/>
          </a:xfrm>
          <a:prstGeom prst="rect">
            <a:avLst/>
          </a:prstGeom>
        </p:spPr>
      </p:pic>
      <p:pic>
        <p:nvPicPr>
          <p:cNvPr id="19" name="Picture 18" descr="468px-NOAA_logo.sv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2135" y="5163255"/>
            <a:ext cx="1060654" cy="1060654"/>
          </a:xfrm>
          <a:prstGeom prst="rect">
            <a:avLst/>
          </a:prstGeom>
        </p:spPr>
      </p:pic>
      <p:pic>
        <p:nvPicPr>
          <p:cNvPr id="20" name="Picture 19" descr="US-DeptOfEnergy-Seal.svg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734" y="5180188"/>
            <a:ext cx="1060654" cy="1060654"/>
          </a:xfrm>
          <a:prstGeom prst="rect">
            <a:avLst/>
          </a:prstGeom>
        </p:spPr>
      </p:pic>
      <p:pic>
        <p:nvPicPr>
          <p:cNvPr id="21" name="Picture 20" descr="nsf-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" y="4191000"/>
            <a:ext cx="1278467" cy="1278467"/>
          </a:xfrm>
          <a:prstGeom prst="rect">
            <a:avLst/>
          </a:prstGeom>
        </p:spPr>
      </p:pic>
      <p:pic>
        <p:nvPicPr>
          <p:cNvPr id="8" name="Picture 7" descr="Nature Logo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73266"/>
            <a:ext cx="1532135" cy="343833"/>
          </a:xfrm>
          <a:prstGeom prst="rect">
            <a:avLst/>
          </a:prstGeom>
        </p:spPr>
      </p:pic>
      <p:pic>
        <p:nvPicPr>
          <p:cNvPr id="9" name="Picture 8" descr="Science-Magazine-Logo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255" y="1958503"/>
            <a:ext cx="1787269" cy="965922"/>
          </a:xfrm>
          <a:prstGeom prst="rect">
            <a:avLst/>
          </a:prstGeom>
        </p:spPr>
      </p:pic>
      <p:pic>
        <p:nvPicPr>
          <p:cNvPr id="13" name="Picture 12" descr="eurekalert 300 cmyk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01" y="2301764"/>
            <a:ext cx="1989335" cy="712369"/>
          </a:xfrm>
          <a:prstGeom prst="rect">
            <a:avLst/>
          </a:prstGeom>
        </p:spPr>
      </p:pic>
      <p:pic>
        <p:nvPicPr>
          <p:cNvPr id="22" name="Picture 21" descr="agu-logo-blue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201" y="2976392"/>
            <a:ext cx="1733112" cy="776475"/>
          </a:xfrm>
          <a:prstGeom prst="rect">
            <a:avLst/>
          </a:prstGeom>
        </p:spPr>
      </p:pic>
      <p:pic>
        <p:nvPicPr>
          <p:cNvPr id="23" name="Picture 22" descr="arxiv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67" y="3072752"/>
            <a:ext cx="1532135" cy="718656"/>
          </a:xfrm>
          <a:prstGeom prst="rect">
            <a:avLst/>
          </a:prstGeom>
        </p:spPr>
      </p:pic>
      <p:sp>
        <p:nvSpPr>
          <p:cNvPr id="26" name="Text Placeholder 4"/>
          <p:cNvSpPr txBox="1">
            <a:spLocks/>
          </p:cNvSpPr>
          <p:nvPr/>
        </p:nvSpPr>
        <p:spPr>
          <a:xfrm>
            <a:off x="4645025" y="3076463"/>
            <a:ext cx="4041775" cy="2913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Mass Media</a:t>
            </a:r>
            <a:endParaRPr lang="en-US" dirty="0"/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4648200" y="4664721"/>
            <a:ext cx="4041775" cy="2913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30" name="Picture 29" descr="7a366ac8d0f934b5318e721ba049e9b1_400x400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894" y="3400513"/>
            <a:ext cx="722755" cy="722755"/>
          </a:xfrm>
          <a:prstGeom prst="rect">
            <a:avLst/>
          </a:prstGeom>
        </p:spPr>
      </p:pic>
      <p:pic>
        <p:nvPicPr>
          <p:cNvPr id="31" name="Picture 30" descr="the-new-york-times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762" y="3397986"/>
            <a:ext cx="906603" cy="725282"/>
          </a:xfrm>
          <a:prstGeom prst="rect">
            <a:avLst/>
          </a:prstGeom>
        </p:spPr>
      </p:pic>
      <p:pic>
        <p:nvPicPr>
          <p:cNvPr id="32" name="Picture 31" descr="sciencenew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824" y="4169738"/>
            <a:ext cx="2004891" cy="434180"/>
          </a:xfrm>
          <a:prstGeom prst="rect">
            <a:avLst/>
          </a:prstGeom>
        </p:spPr>
      </p:pic>
      <p:pic>
        <p:nvPicPr>
          <p:cNvPr id="34" name="Picture 33" descr="facebook logo vector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4" y="4988649"/>
            <a:ext cx="897469" cy="897469"/>
          </a:xfrm>
          <a:prstGeom prst="rect">
            <a:avLst/>
          </a:prstGeom>
        </p:spPr>
      </p:pic>
      <p:pic>
        <p:nvPicPr>
          <p:cNvPr id="35" name="Picture 34" descr="twitter-logo-png-transparent-background-1024x1024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866" y="5437384"/>
            <a:ext cx="918118" cy="918118"/>
          </a:xfrm>
          <a:prstGeom prst="rect">
            <a:avLst/>
          </a:prstGeom>
        </p:spPr>
      </p:pic>
      <p:pic>
        <p:nvPicPr>
          <p:cNvPr id="36" name="Picture 35" descr="Google-news-updated-with-new-features.jp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984" y="4910778"/>
            <a:ext cx="1828799" cy="875436"/>
          </a:xfrm>
          <a:prstGeom prst="rect">
            <a:avLst/>
          </a:prstGeom>
        </p:spPr>
      </p:pic>
      <p:pic>
        <p:nvPicPr>
          <p:cNvPr id="37" name="Picture 36" descr="instagram-logo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704" y="5737408"/>
            <a:ext cx="1375284" cy="916856"/>
          </a:xfrm>
          <a:prstGeom prst="rect">
            <a:avLst/>
          </a:prstGeom>
        </p:spPr>
      </p:pic>
      <p:pic>
        <p:nvPicPr>
          <p:cNvPr id="38" name="Picture 37" descr="scripps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880" y="1781964"/>
            <a:ext cx="1896533" cy="526944"/>
          </a:xfrm>
          <a:prstGeom prst="rect">
            <a:avLst/>
          </a:prstGeom>
        </p:spPr>
      </p:pic>
      <p:pic>
        <p:nvPicPr>
          <p:cNvPr id="39" name="Picture 38" descr="500px-National_Public_Radio_logo.svg.png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269" y="3973905"/>
            <a:ext cx="1300732" cy="434445"/>
          </a:xfrm>
          <a:prstGeom prst="rect">
            <a:avLst/>
          </a:prstGeom>
        </p:spPr>
      </p:pic>
      <p:pic>
        <p:nvPicPr>
          <p:cNvPr id="40" name="Picture 39" descr="National_Geographic_Society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365" y="3397986"/>
            <a:ext cx="1745448" cy="516652"/>
          </a:xfrm>
          <a:prstGeom prst="rect">
            <a:avLst/>
          </a:prstGeom>
        </p:spPr>
      </p:pic>
      <p:pic>
        <p:nvPicPr>
          <p:cNvPr id="41" name="Picture 40" descr="800px-ColumbiaU_Wordmarklogo.svg.png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097" y="2649040"/>
            <a:ext cx="2293254" cy="424252"/>
          </a:xfrm>
          <a:prstGeom prst="rect">
            <a:avLst/>
          </a:prstGeom>
        </p:spPr>
      </p:pic>
      <p:pic>
        <p:nvPicPr>
          <p:cNvPr id="42" name="Picture 41" descr="755113100761987580ae7df9f11ab82a_400x400.png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665" y="1811516"/>
            <a:ext cx="837524" cy="837524"/>
          </a:xfrm>
          <a:prstGeom prst="rect">
            <a:avLst/>
          </a:prstGeom>
        </p:spPr>
      </p:pic>
      <p:pic>
        <p:nvPicPr>
          <p:cNvPr id="43" name="Picture 42" descr="uc_color_logo.jpg"/>
          <p:cNvPicPr>
            <a:picLocks noChangeAspect="1"/>
          </p:cNvPicPr>
          <p:nvPr/>
        </p:nvPicPr>
        <p:blipFill>
          <a:blip r:embed="rId25" cstate="screen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6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894" y="2166010"/>
            <a:ext cx="831853" cy="870146"/>
          </a:xfrm>
          <a:prstGeom prst="rect">
            <a:avLst/>
          </a:prstGeom>
        </p:spPr>
      </p:pic>
      <p:pic>
        <p:nvPicPr>
          <p:cNvPr id="44" name="Picture 43" descr="rutgers.png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473" y="2217305"/>
            <a:ext cx="2106077" cy="544069"/>
          </a:xfrm>
          <a:prstGeom prst="rect">
            <a:avLst/>
          </a:prstGeom>
        </p:spPr>
      </p:pic>
      <p:sp>
        <p:nvSpPr>
          <p:cNvPr id="45" name="Content Placeholder 4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5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2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ntarctica_location_map.svg.png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1" t="10697" b="1444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412"/>
            <a:ext cx="8229600" cy="881529"/>
          </a:xfrm>
        </p:spPr>
        <p:txBody>
          <a:bodyPr>
            <a:normAutofit/>
          </a:bodyPr>
          <a:lstStyle/>
          <a:p>
            <a:r>
              <a:rPr lang="en-US" dirty="0" smtClean="0"/>
              <a:t>Tools of the Trade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259" y="4191000"/>
            <a:ext cx="4040188" cy="1978772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4191000"/>
            <a:ext cx="4041775" cy="1978772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12906"/>
            <a:ext cx="8229600" cy="540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- Depends on the Medium -</a:t>
            </a:r>
            <a:endParaRPr lang="en-US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42259" y="1491129"/>
            <a:ext cx="1657474" cy="320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Print / Web</a:t>
            </a:r>
            <a:endParaRPr lang="en-US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42259" y="1782482"/>
            <a:ext cx="4040188" cy="197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460375" y="1774163"/>
            <a:ext cx="4041775" cy="197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42259" y="1811515"/>
            <a:ext cx="4040188" cy="19798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DSCN150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90" y="1873266"/>
            <a:ext cx="1294674" cy="971006"/>
          </a:xfrm>
          <a:prstGeom prst="rect">
            <a:avLst/>
          </a:prstGeom>
        </p:spPr>
      </p:pic>
      <p:pic>
        <p:nvPicPr>
          <p:cNvPr id="9" name="Picture 8" descr="DSCN150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069" y="1873266"/>
            <a:ext cx="1294674" cy="971006"/>
          </a:xfrm>
          <a:prstGeom prst="rect">
            <a:avLst/>
          </a:prstGeom>
        </p:spPr>
      </p:pic>
      <p:pic>
        <p:nvPicPr>
          <p:cNvPr id="13" name="Picture 12" descr="DSCN150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929" y="2769259"/>
            <a:ext cx="1294674" cy="971006"/>
          </a:xfrm>
          <a:prstGeom prst="rect">
            <a:avLst/>
          </a:prstGeom>
        </p:spPr>
      </p:pic>
      <p:pic>
        <p:nvPicPr>
          <p:cNvPr id="22" name="Picture 21" descr="DSCN152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325" y="1812637"/>
            <a:ext cx="1985360" cy="1489020"/>
          </a:xfrm>
          <a:prstGeom prst="rect">
            <a:avLst/>
          </a:prstGeom>
        </p:spPr>
      </p:pic>
      <p:pic>
        <p:nvPicPr>
          <p:cNvPr id="23" name="Picture 22" descr="DSCN151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425" y="5558530"/>
            <a:ext cx="1343160" cy="1007370"/>
          </a:xfrm>
          <a:prstGeom prst="rect">
            <a:avLst/>
          </a:prstGeom>
        </p:spPr>
      </p:pic>
      <p:pic>
        <p:nvPicPr>
          <p:cNvPr id="24" name="Picture 23" descr="DSCN1506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616" y="2266297"/>
            <a:ext cx="1982184" cy="1486638"/>
          </a:xfrm>
          <a:prstGeom prst="rect">
            <a:avLst/>
          </a:prstGeom>
        </p:spPr>
      </p:pic>
      <p:pic>
        <p:nvPicPr>
          <p:cNvPr id="17" name="Picture 16" descr="DSCN1514.JP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829"/>
          <a:stretch/>
        </p:blipFill>
        <p:spPr>
          <a:xfrm>
            <a:off x="2772422" y="2781929"/>
            <a:ext cx="1439227" cy="971006"/>
          </a:xfrm>
          <a:prstGeom prst="rect">
            <a:avLst/>
          </a:prstGeom>
        </p:spPr>
      </p:pic>
      <p:sp>
        <p:nvSpPr>
          <p:cNvPr id="28" name="Text Placeholder 2"/>
          <p:cNvSpPr txBox="1">
            <a:spLocks/>
          </p:cNvSpPr>
          <p:nvPr/>
        </p:nvSpPr>
        <p:spPr>
          <a:xfrm>
            <a:off x="4645025" y="1491128"/>
            <a:ext cx="1657474" cy="320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4645025" y="3870613"/>
            <a:ext cx="1657474" cy="320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TV/Video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639733" y="4197041"/>
            <a:ext cx="1848353" cy="1289359"/>
            <a:chOff x="3828066" y="3368275"/>
            <a:chExt cx="5753100" cy="4013200"/>
          </a:xfrm>
        </p:grpSpPr>
        <p:sp>
          <p:nvSpPr>
            <p:cNvPr id="26" name="Rectangle 25"/>
            <p:cNvSpPr/>
            <p:nvPr/>
          </p:nvSpPr>
          <p:spPr>
            <a:xfrm>
              <a:off x="3828066" y="3368275"/>
              <a:ext cx="5753100" cy="4013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stacks-image-6365FA7.jpg"/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8066" y="3368275"/>
              <a:ext cx="5753100" cy="4013200"/>
            </a:xfrm>
            <a:prstGeom prst="rect">
              <a:avLst/>
            </a:prstGeom>
          </p:spPr>
        </p:pic>
      </p:grp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442259" y="3870613"/>
            <a:ext cx="1657474" cy="320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Radio / Podcast</a:t>
            </a:r>
            <a:endParaRPr lang="en-US" dirty="0"/>
          </a:p>
        </p:txBody>
      </p:sp>
      <p:pic>
        <p:nvPicPr>
          <p:cNvPr id="33" name="Picture 32" descr="DSCN1505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940" y="4706215"/>
            <a:ext cx="1205579" cy="904185"/>
          </a:xfrm>
          <a:prstGeom prst="rect">
            <a:avLst/>
          </a:prstGeom>
        </p:spPr>
      </p:pic>
      <p:pic>
        <p:nvPicPr>
          <p:cNvPr id="34" name="Picture 33" descr="DSCN1516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59" y="4204043"/>
            <a:ext cx="2664392" cy="1998294"/>
          </a:xfrm>
          <a:prstGeom prst="rect">
            <a:avLst/>
          </a:prstGeom>
        </p:spPr>
      </p:pic>
      <p:pic>
        <p:nvPicPr>
          <p:cNvPr id="35" name="Picture 34" descr="DSCN1521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511583" y="4456152"/>
            <a:ext cx="2255461" cy="169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3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ntarctica_location_map.svg.png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1" t="10697" b="1444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Journalism</a:t>
            </a:r>
            <a:br>
              <a:rPr lang="en-US" dirty="0" smtClean="0"/>
            </a:br>
            <a:r>
              <a:rPr lang="en-US" sz="3600" dirty="0" smtClean="0"/>
              <a:t>- More an art than a science -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2516094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Elements that Make a Good 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36139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New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Unusual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Unexpected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Not Widely Known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Interesting Individuals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Importance of Research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Compelling Images/Multimedia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Personal Interest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358464" y="2199217"/>
            <a:ext cx="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Story 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64946" y="5416551"/>
            <a:ext cx="99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Story B</a:t>
            </a:r>
            <a:endParaRPr lang="en-US" b="1" dirty="0"/>
          </a:p>
        </p:txBody>
      </p:sp>
      <p:pic>
        <p:nvPicPr>
          <p:cNvPr id="11" name="Picture 10" descr="Story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645" y="1417638"/>
            <a:ext cx="3218688" cy="3145536"/>
          </a:xfrm>
          <a:prstGeom prst="rect">
            <a:avLst/>
          </a:prstGeom>
        </p:spPr>
      </p:pic>
      <p:pic>
        <p:nvPicPr>
          <p:cNvPr id="12" name="Picture 11" descr="Story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480" y="3445595"/>
            <a:ext cx="3322320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3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tarctica_location_map.svg.png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1" t="10697" b="1444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Talk to a Journalist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395258"/>
          </a:xfrm>
        </p:spPr>
        <p:txBody>
          <a:bodyPr>
            <a:normAutofit/>
          </a:bodyPr>
          <a:lstStyle/>
          <a:p>
            <a:r>
              <a:rPr lang="en-US" dirty="0" smtClean="0"/>
              <a:t>Look up who it is and what their publication is like</a:t>
            </a:r>
            <a:endParaRPr lang="en-US" dirty="0"/>
          </a:p>
          <a:p>
            <a:r>
              <a:rPr lang="en-US" dirty="0" smtClean="0"/>
              <a:t>Ask what they want to talk about &amp; what their focus is</a:t>
            </a:r>
          </a:p>
          <a:p>
            <a:r>
              <a:rPr lang="en-US" dirty="0" smtClean="0"/>
              <a:t>Go in knowing what points you absolutely want to hit</a:t>
            </a:r>
          </a:p>
          <a:p>
            <a:r>
              <a:rPr lang="en-US" dirty="0" smtClean="0"/>
              <a:t>Be prepared to answer seemingly basic or stupid questions</a:t>
            </a:r>
          </a:p>
          <a:p>
            <a:r>
              <a:rPr lang="en-US" dirty="0" smtClean="0"/>
              <a:t>Be enthusiastic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Don</a:t>
            </a:r>
            <a:r>
              <a:rPr lang="uk-UA" dirty="0" smtClean="0"/>
              <a:t>’</a:t>
            </a:r>
            <a:r>
              <a:rPr lang="en-US" dirty="0" err="1" smtClean="0"/>
              <a:t>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64772"/>
          </a:xfrm>
        </p:spPr>
        <p:txBody>
          <a:bodyPr/>
          <a:lstStyle/>
          <a:p>
            <a:r>
              <a:rPr lang="en-US" dirty="0" smtClean="0"/>
              <a:t>Use a lot of technical jargon</a:t>
            </a:r>
          </a:p>
          <a:p>
            <a:pPr lvl="1"/>
            <a:r>
              <a:rPr lang="en-US" dirty="0" smtClean="0"/>
              <a:t>Aim for a 9</a:t>
            </a:r>
            <a:r>
              <a:rPr lang="en-US" baseline="30000" dirty="0" smtClean="0"/>
              <a:t>th</a:t>
            </a:r>
            <a:r>
              <a:rPr lang="en-US" dirty="0" smtClean="0"/>
              <a:t> grade audience</a:t>
            </a:r>
          </a:p>
          <a:p>
            <a:pPr lvl="1"/>
            <a:r>
              <a:rPr lang="en-US" dirty="0" smtClean="0"/>
              <a:t>Pretend you’re explaining to your grandmother</a:t>
            </a:r>
          </a:p>
          <a:p>
            <a:r>
              <a:rPr lang="en-US" dirty="0" smtClean="0"/>
              <a:t>Talk down</a:t>
            </a:r>
          </a:p>
          <a:p>
            <a:r>
              <a:rPr lang="en-US" dirty="0" smtClean="0"/>
              <a:t>Ask to see/edit a story for the journalist</a:t>
            </a:r>
          </a:p>
          <a:p>
            <a:r>
              <a:rPr lang="en-US" dirty="0" smtClean="0"/>
              <a:t>Say things you don’t want to see in print</a:t>
            </a:r>
          </a:p>
          <a:p>
            <a:r>
              <a:rPr lang="en-US" dirty="0" smtClean="0"/>
              <a:t>Be combative</a:t>
            </a:r>
          </a:p>
        </p:txBody>
      </p:sp>
    </p:spTree>
    <p:extLst>
      <p:ext uri="{BB962C8B-B14F-4D97-AF65-F5344CB8AC3E}">
        <p14:creationId xmlns:p14="http://schemas.microsoft.com/office/powerpoint/2010/main" val="377654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3059</TotalTime>
  <Words>297</Words>
  <Application>Microsoft Macintosh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Dateline: Antarctica</vt:lpstr>
      <vt:lpstr>Who I Am</vt:lpstr>
      <vt:lpstr>What Is </vt:lpstr>
      <vt:lpstr>What Kinds of Science?</vt:lpstr>
      <vt:lpstr>Gathering Stories</vt:lpstr>
      <vt:lpstr>Other Sources</vt:lpstr>
      <vt:lpstr>Tools of the Trade</vt:lpstr>
      <vt:lpstr>Science Journalism - More an art than a science -</vt:lpstr>
      <vt:lpstr>How to Talk to a Journalist</vt:lpstr>
      <vt:lpstr>If You Have 5 Minutes with a Reporter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Lucibella</dc:creator>
  <cp:lastModifiedBy>Michael Lucibella</cp:lastModifiedBy>
  <cp:revision>59</cp:revision>
  <dcterms:created xsi:type="dcterms:W3CDTF">2016-03-13T00:15:28Z</dcterms:created>
  <dcterms:modified xsi:type="dcterms:W3CDTF">2016-03-20T17:14:01Z</dcterms:modified>
</cp:coreProperties>
</file>